
<file path=[Content_Types].xml><?xml version="1.0" encoding="utf-8"?>
<Types xmlns="http://schemas.openxmlformats.org/package/2006/content-types">
  <Override PartName="/ppt/slides/slide18.xml" ContentType="application/vnd.openxmlformats-officedocument.presentationml.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diagrams/quickStyle2.xml" ContentType="application/vnd.openxmlformats-officedocument.drawingml.diagramStyle+xml"/>
  <Override PartName="/ppt/slideLayouts/slideLayout3.xml" ContentType="application/vnd.openxmlformats-officedocument.presentationml.slideLayout+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1"/>
  </p:notesMasterIdLst>
  <p:sldIdLst>
    <p:sldId id="256" r:id="rId2"/>
    <p:sldId id="271" r:id="rId3"/>
    <p:sldId id="257" r:id="rId4"/>
    <p:sldId id="263" r:id="rId5"/>
    <p:sldId id="275" r:id="rId6"/>
    <p:sldId id="260" r:id="rId7"/>
    <p:sldId id="259" r:id="rId8"/>
    <p:sldId id="272" r:id="rId9"/>
    <p:sldId id="267" r:id="rId10"/>
    <p:sldId id="270" r:id="rId11"/>
    <p:sldId id="264" r:id="rId12"/>
    <p:sldId id="258" r:id="rId13"/>
    <p:sldId id="273" r:id="rId14"/>
    <p:sldId id="268" r:id="rId15"/>
    <p:sldId id="269" r:id="rId16"/>
    <p:sldId id="277" r:id="rId17"/>
    <p:sldId id="278" r:id="rId18"/>
    <p:sldId id="276"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EBEB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000" autoAdjust="0"/>
    <p:restoredTop sz="94686" autoAdjust="0"/>
  </p:normalViewPr>
  <p:slideViewPr>
    <p:cSldViewPr snapToGrid="0">
      <p:cViewPr varScale="1">
        <p:scale>
          <a:sx n="85" d="100"/>
          <a:sy n="85" d="100"/>
        </p:scale>
        <p:origin x="-120" y="-28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F8634-592E-486C-B76E-2EEE97654426}" type="doc">
      <dgm:prSet loTypeId="urn:microsoft.com/office/officeart/2005/8/layout/vProcess5" loCatId="process" qsTypeId="urn:microsoft.com/office/officeart/2005/8/quickstyle/simple2" qsCatId="simple" csTypeId="urn:microsoft.com/office/officeart/2005/8/colors/colorful5" csCatId="colorful" phldr="1"/>
      <dgm:spPr/>
      <dgm:t>
        <a:bodyPr/>
        <a:lstStyle/>
        <a:p>
          <a:endParaRPr lang="en-US"/>
        </a:p>
      </dgm:t>
    </dgm:pt>
    <dgm:pt modelId="{C16FF914-2ECC-4894-939B-11FA393FD830}">
      <dgm:prSet custT="1"/>
      <dgm:spPr/>
      <dgm:t>
        <a:bodyPr/>
        <a:lstStyle/>
        <a:p>
          <a:pPr algn="l">
            <a:defRPr cap="all"/>
          </a:pPr>
          <a:r>
            <a:rPr lang="en-US" sz="2300" dirty="0"/>
            <a:t>Each tag provides a unique digital ID, a unique tag ID and a time stamp.</a:t>
          </a:r>
        </a:p>
      </dgm:t>
    </dgm:pt>
    <dgm:pt modelId="{D1A7EF90-E552-44AE-9357-005460B1C99C}" type="parTrans" cxnId="{3EBAF64A-5361-4E30-A280-B7BF1CEA196E}">
      <dgm:prSet/>
      <dgm:spPr/>
      <dgm:t>
        <a:bodyPr/>
        <a:lstStyle/>
        <a:p>
          <a:endParaRPr lang="en-US"/>
        </a:p>
      </dgm:t>
    </dgm:pt>
    <dgm:pt modelId="{251E9B3F-A6BB-4F0F-A681-6EA91D36D55A}" type="sibTrans" cxnId="{3EBAF64A-5361-4E30-A280-B7BF1CEA196E}">
      <dgm:prSet/>
      <dgm:spPr/>
      <dgm:t>
        <a:bodyPr/>
        <a:lstStyle/>
        <a:p>
          <a:endParaRPr lang="en-US"/>
        </a:p>
      </dgm:t>
    </dgm:pt>
    <dgm:pt modelId="{8CE539B8-10EF-41D5-AF89-5451C8062AF2}">
      <dgm:prSet/>
      <dgm:spPr/>
      <dgm:t>
        <a:bodyPr/>
        <a:lstStyle/>
        <a:p>
          <a:pPr marL="0" indent="0" algn="ctr">
            <a:tabLst/>
            <a:defRPr cap="all"/>
          </a:pPr>
          <a:r>
            <a:rPr lang="en-US" dirty="0"/>
            <a:t>These records cannot be altered ensuring transparent historical integrity</a:t>
          </a:r>
          <a:r>
            <a:rPr lang="en-US" dirty="0" smtClean="0"/>
            <a:t>. And data can be Securely VALIDATED  BY a private or public blockchain</a:t>
          </a:r>
          <a:endParaRPr lang="en-US" dirty="0"/>
        </a:p>
      </dgm:t>
    </dgm:pt>
    <dgm:pt modelId="{C5BF18F2-791B-4C33-B6A3-ACEFE6D33FFE}" type="parTrans" cxnId="{4B943179-7291-4691-B8EB-FC79D6CAA2F3}">
      <dgm:prSet/>
      <dgm:spPr/>
      <dgm:t>
        <a:bodyPr/>
        <a:lstStyle/>
        <a:p>
          <a:endParaRPr lang="en-US"/>
        </a:p>
      </dgm:t>
    </dgm:pt>
    <dgm:pt modelId="{627A0706-8F87-44FE-8531-A598C062EA72}" type="sibTrans" cxnId="{4B943179-7291-4691-B8EB-FC79D6CAA2F3}">
      <dgm:prSet/>
      <dgm:spPr/>
      <dgm:t>
        <a:bodyPr/>
        <a:lstStyle/>
        <a:p>
          <a:endParaRPr lang="en-US"/>
        </a:p>
      </dgm:t>
    </dgm:pt>
    <dgm:pt modelId="{7268FBCD-39AE-42A4-8DD1-245930235BFA}" type="pres">
      <dgm:prSet presAssocID="{0B6F8634-592E-486C-B76E-2EEE97654426}" presName="outerComposite" presStyleCnt="0">
        <dgm:presLayoutVars>
          <dgm:chMax val="5"/>
          <dgm:dir/>
          <dgm:resizeHandles val="exact"/>
        </dgm:presLayoutVars>
      </dgm:prSet>
      <dgm:spPr/>
      <dgm:t>
        <a:bodyPr/>
        <a:lstStyle/>
        <a:p>
          <a:endParaRPr lang="en-US"/>
        </a:p>
      </dgm:t>
    </dgm:pt>
    <dgm:pt modelId="{8D6F8C8F-688D-460E-9670-117F1CCEDC9D}" type="pres">
      <dgm:prSet presAssocID="{0B6F8634-592E-486C-B76E-2EEE97654426}" presName="dummyMaxCanvas" presStyleCnt="0">
        <dgm:presLayoutVars/>
      </dgm:prSet>
      <dgm:spPr/>
    </dgm:pt>
    <dgm:pt modelId="{2181AD3D-A061-4105-8A0B-AAF28DF84136}" type="pres">
      <dgm:prSet presAssocID="{0B6F8634-592E-486C-B76E-2EEE97654426}" presName="TwoNodes_1" presStyleLbl="node1" presStyleIdx="0" presStyleCnt="2" custScaleY="64000" custLinFactNeighborX="1283" custLinFactNeighborY="-32538">
        <dgm:presLayoutVars>
          <dgm:bulletEnabled val="1"/>
        </dgm:presLayoutVars>
      </dgm:prSet>
      <dgm:spPr/>
      <dgm:t>
        <a:bodyPr/>
        <a:lstStyle/>
        <a:p>
          <a:endParaRPr lang="en-US"/>
        </a:p>
      </dgm:t>
    </dgm:pt>
    <dgm:pt modelId="{2DDB41F7-6DA2-44F2-BAAA-0C1385D95F3A}" type="pres">
      <dgm:prSet presAssocID="{0B6F8634-592E-486C-B76E-2EEE97654426}" presName="TwoNodes_2" presStyleLbl="node1" presStyleIdx="1" presStyleCnt="2" custScaleX="57589" custScaleY="129042" custLinFactNeighborX="20234" custLinFactNeighborY="-18995">
        <dgm:presLayoutVars>
          <dgm:bulletEnabled val="1"/>
        </dgm:presLayoutVars>
      </dgm:prSet>
      <dgm:spPr/>
      <dgm:t>
        <a:bodyPr/>
        <a:lstStyle/>
        <a:p>
          <a:endParaRPr lang="en-US"/>
        </a:p>
      </dgm:t>
    </dgm:pt>
    <dgm:pt modelId="{51A3599A-09C5-46FC-9C93-8032E1D87FCC}" type="pres">
      <dgm:prSet presAssocID="{0B6F8634-592E-486C-B76E-2EEE97654426}" presName="TwoConn_1-2" presStyleLbl="fgAccFollowNode1" presStyleIdx="0" presStyleCnt="1" custLinFactNeighborX="56450" custLinFactNeighborY="-45799">
        <dgm:presLayoutVars>
          <dgm:bulletEnabled val="1"/>
        </dgm:presLayoutVars>
      </dgm:prSet>
      <dgm:spPr/>
      <dgm:t>
        <a:bodyPr/>
        <a:lstStyle/>
        <a:p>
          <a:endParaRPr lang="en-US"/>
        </a:p>
      </dgm:t>
    </dgm:pt>
    <dgm:pt modelId="{B6AEF5D2-E3FD-495F-BF5C-2B67E604F283}" type="pres">
      <dgm:prSet presAssocID="{0B6F8634-592E-486C-B76E-2EEE97654426}" presName="TwoNodes_1_text" presStyleLbl="node1" presStyleIdx="1" presStyleCnt="2">
        <dgm:presLayoutVars>
          <dgm:bulletEnabled val="1"/>
        </dgm:presLayoutVars>
      </dgm:prSet>
      <dgm:spPr/>
      <dgm:t>
        <a:bodyPr/>
        <a:lstStyle/>
        <a:p>
          <a:endParaRPr lang="en-US"/>
        </a:p>
      </dgm:t>
    </dgm:pt>
    <dgm:pt modelId="{1F271021-AF58-4740-8DE2-B1E5F2768C4A}" type="pres">
      <dgm:prSet presAssocID="{0B6F8634-592E-486C-B76E-2EEE97654426}" presName="TwoNodes_2_text" presStyleLbl="node1" presStyleIdx="1" presStyleCnt="2">
        <dgm:presLayoutVars>
          <dgm:bulletEnabled val="1"/>
        </dgm:presLayoutVars>
      </dgm:prSet>
      <dgm:spPr/>
      <dgm:t>
        <a:bodyPr/>
        <a:lstStyle/>
        <a:p>
          <a:endParaRPr lang="en-US"/>
        </a:p>
      </dgm:t>
    </dgm:pt>
  </dgm:ptLst>
  <dgm:cxnLst>
    <dgm:cxn modelId="{AA9B1A51-53B4-406D-B414-AF2F1358A5B4}" type="presOf" srcId="{251E9B3F-A6BB-4F0F-A681-6EA91D36D55A}" destId="{51A3599A-09C5-46FC-9C93-8032E1D87FCC}" srcOrd="0" destOrd="0" presId="urn:microsoft.com/office/officeart/2005/8/layout/vProcess5"/>
    <dgm:cxn modelId="{D01C3FA1-F180-40C3-9977-B3203EE1DD78}" type="presOf" srcId="{8CE539B8-10EF-41D5-AF89-5451C8062AF2}" destId="{1F271021-AF58-4740-8DE2-B1E5F2768C4A}" srcOrd="1" destOrd="0" presId="urn:microsoft.com/office/officeart/2005/8/layout/vProcess5"/>
    <dgm:cxn modelId="{51824C82-EC3B-40A4-86E8-53F64FD13572}" type="presOf" srcId="{0B6F8634-592E-486C-B76E-2EEE97654426}" destId="{7268FBCD-39AE-42A4-8DD1-245930235BFA}" srcOrd="0" destOrd="0" presId="urn:microsoft.com/office/officeart/2005/8/layout/vProcess5"/>
    <dgm:cxn modelId="{8CB9D5B8-7221-4EFD-9B5F-C1CC655F7440}" type="presOf" srcId="{C16FF914-2ECC-4894-939B-11FA393FD830}" destId="{2181AD3D-A061-4105-8A0B-AAF28DF84136}" srcOrd="0" destOrd="0" presId="urn:microsoft.com/office/officeart/2005/8/layout/vProcess5"/>
    <dgm:cxn modelId="{4B943179-7291-4691-B8EB-FC79D6CAA2F3}" srcId="{0B6F8634-592E-486C-B76E-2EEE97654426}" destId="{8CE539B8-10EF-41D5-AF89-5451C8062AF2}" srcOrd="1" destOrd="0" parTransId="{C5BF18F2-791B-4C33-B6A3-ACEFE6D33FFE}" sibTransId="{627A0706-8F87-44FE-8531-A598C062EA72}"/>
    <dgm:cxn modelId="{53CB106B-5964-4D6F-9442-77A3532F8D91}" type="presOf" srcId="{8CE539B8-10EF-41D5-AF89-5451C8062AF2}" destId="{2DDB41F7-6DA2-44F2-BAAA-0C1385D95F3A}" srcOrd="0" destOrd="0" presId="urn:microsoft.com/office/officeart/2005/8/layout/vProcess5"/>
    <dgm:cxn modelId="{7C31CBC2-18A5-46AC-A19A-4C9163E5D663}" type="presOf" srcId="{C16FF914-2ECC-4894-939B-11FA393FD830}" destId="{B6AEF5D2-E3FD-495F-BF5C-2B67E604F283}" srcOrd="1" destOrd="0" presId="urn:microsoft.com/office/officeart/2005/8/layout/vProcess5"/>
    <dgm:cxn modelId="{3EBAF64A-5361-4E30-A280-B7BF1CEA196E}" srcId="{0B6F8634-592E-486C-B76E-2EEE97654426}" destId="{C16FF914-2ECC-4894-939B-11FA393FD830}" srcOrd="0" destOrd="0" parTransId="{D1A7EF90-E552-44AE-9357-005460B1C99C}" sibTransId="{251E9B3F-A6BB-4F0F-A681-6EA91D36D55A}"/>
    <dgm:cxn modelId="{FFCF5DE0-E9E0-4814-A09E-2D8439BAA012}" type="presParOf" srcId="{7268FBCD-39AE-42A4-8DD1-245930235BFA}" destId="{8D6F8C8F-688D-460E-9670-117F1CCEDC9D}" srcOrd="0" destOrd="0" presId="urn:microsoft.com/office/officeart/2005/8/layout/vProcess5"/>
    <dgm:cxn modelId="{42B088FC-38EE-42B0-8790-75FF0D7E5229}" type="presParOf" srcId="{7268FBCD-39AE-42A4-8DD1-245930235BFA}" destId="{2181AD3D-A061-4105-8A0B-AAF28DF84136}" srcOrd="1" destOrd="0" presId="urn:microsoft.com/office/officeart/2005/8/layout/vProcess5"/>
    <dgm:cxn modelId="{CE2C0B87-8E11-4C2E-8C95-27BE0AB0B015}" type="presParOf" srcId="{7268FBCD-39AE-42A4-8DD1-245930235BFA}" destId="{2DDB41F7-6DA2-44F2-BAAA-0C1385D95F3A}" srcOrd="2" destOrd="0" presId="urn:microsoft.com/office/officeart/2005/8/layout/vProcess5"/>
    <dgm:cxn modelId="{6C1DDA92-CE0C-4919-AF9B-190A7911AB05}" type="presParOf" srcId="{7268FBCD-39AE-42A4-8DD1-245930235BFA}" destId="{51A3599A-09C5-46FC-9C93-8032E1D87FCC}" srcOrd="3" destOrd="0" presId="urn:microsoft.com/office/officeart/2005/8/layout/vProcess5"/>
    <dgm:cxn modelId="{A5A2A244-465F-4DCE-9682-5E0AA1E4C775}" type="presParOf" srcId="{7268FBCD-39AE-42A4-8DD1-245930235BFA}" destId="{B6AEF5D2-E3FD-495F-BF5C-2B67E604F283}" srcOrd="4" destOrd="0" presId="urn:microsoft.com/office/officeart/2005/8/layout/vProcess5"/>
    <dgm:cxn modelId="{C871E50A-8993-4628-A219-ABEF98EC5334}" type="presParOf" srcId="{7268FBCD-39AE-42A4-8DD1-245930235BFA}" destId="{1F271021-AF58-4740-8DE2-B1E5F2768C4A}" srcOrd="5" destOrd="0" presId="urn:microsoft.com/office/officeart/2005/8/layout/vProcess5"/>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5A924-F445-4B0C-AA1A-7F947DE9BE5C}" type="doc">
      <dgm:prSet loTypeId="urn:microsoft.com/office/officeart/2016/7/layout/HorizontalActionList" loCatId="List" qsTypeId="urn:microsoft.com/office/officeart/2005/8/quickstyle/simple4" qsCatId="simple" csTypeId="urn:microsoft.com/office/officeart/2005/8/colors/colorful5" csCatId="colorful" phldr="1"/>
      <dgm:spPr/>
      <dgm:t>
        <a:bodyPr/>
        <a:lstStyle/>
        <a:p>
          <a:endParaRPr lang="en-US"/>
        </a:p>
      </dgm:t>
    </dgm:pt>
    <dgm:pt modelId="{792E1626-F45E-475A-BDFD-1784253892CB}">
      <dgm:prSet/>
      <dgm:spPr/>
      <dgm:t>
        <a:bodyPr/>
        <a:lstStyle/>
        <a:p>
          <a:r>
            <a:rPr lang="en-US" dirty="0"/>
            <a:t>Set</a:t>
          </a:r>
        </a:p>
      </dgm:t>
    </dgm:pt>
    <dgm:pt modelId="{7725F61A-E334-4994-AB29-3D43337032D1}" type="parTrans" cxnId="{F0D51D03-F12B-40DE-8275-8287127B4832}">
      <dgm:prSet/>
      <dgm:spPr/>
      <dgm:t>
        <a:bodyPr/>
        <a:lstStyle/>
        <a:p>
          <a:endParaRPr lang="en-US"/>
        </a:p>
      </dgm:t>
    </dgm:pt>
    <dgm:pt modelId="{1ACD95FA-CD73-4740-9E6B-9955AB9E9A27}" type="sibTrans" cxnId="{F0D51D03-F12B-40DE-8275-8287127B4832}">
      <dgm:prSet/>
      <dgm:spPr/>
      <dgm:t>
        <a:bodyPr/>
        <a:lstStyle/>
        <a:p>
          <a:endParaRPr lang="en-US"/>
        </a:p>
      </dgm:t>
    </dgm:pt>
    <dgm:pt modelId="{31BFD7A9-1B04-4816-AD46-1E7988862A30}">
      <dgm:prSet custT="1"/>
      <dgm:spPr/>
      <dgm:t>
        <a:bodyPr/>
        <a:lstStyle/>
        <a:p>
          <a:pPr marL="0" indent="0">
            <a:tabLst/>
          </a:pPr>
          <a:r>
            <a:rPr lang="en-US" sz="1700" dirty="0"/>
            <a:t>Set Protocols, Schedules and Triggers to ensure authenticity and compliance. </a:t>
          </a:r>
        </a:p>
      </dgm:t>
    </dgm:pt>
    <dgm:pt modelId="{4E4DBF73-0CDC-4916-A7B5-F40FF2C87F2B}" type="parTrans" cxnId="{72DF3B09-0491-46BE-A232-8C71AC3BDCE8}">
      <dgm:prSet/>
      <dgm:spPr/>
      <dgm:t>
        <a:bodyPr/>
        <a:lstStyle/>
        <a:p>
          <a:endParaRPr lang="en-US"/>
        </a:p>
      </dgm:t>
    </dgm:pt>
    <dgm:pt modelId="{FB3CCF56-7EBC-4CF4-A71D-9ADBB8B15ED5}" type="sibTrans" cxnId="{72DF3B09-0491-46BE-A232-8C71AC3BDCE8}">
      <dgm:prSet/>
      <dgm:spPr/>
      <dgm:t>
        <a:bodyPr/>
        <a:lstStyle/>
        <a:p>
          <a:endParaRPr lang="en-US"/>
        </a:p>
      </dgm:t>
    </dgm:pt>
    <dgm:pt modelId="{E131A0AB-5F68-484E-9D25-5147FD51E9B8}">
      <dgm:prSet/>
      <dgm:spPr/>
      <dgm:t>
        <a:bodyPr/>
        <a:lstStyle/>
        <a:p>
          <a:r>
            <a:rPr lang="en-US" dirty="0"/>
            <a:t>Tap</a:t>
          </a:r>
        </a:p>
      </dgm:t>
    </dgm:pt>
    <dgm:pt modelId="{3A798085-3557-40AE-A4AA-2FB3C7D30A43}" type="parTrans" cxnId="{101315A3-B583-4121-99BB-33D8212A6B17}">
      <dgm:prSet/>
      <dgm:spPr/>
      <dgm:t>
        <a:bodyPr/>
        <a:lstStyle/>
        <a:p>
          <a:endParaRPr lang="en-US"/>
        </a:p>
      </dgm:t>
    </dgm:pt>
    <dgm:pt modelId="{6D6CD911-F2D8-41AF-ACDE-DB4027ED1F5C}" type="sibTrans" cxnId="{101315A3-B583-4121-99BB-33D8212A6B17}">
      <dgm:prSet/>
      <dgm:spPr/>
      <dgm:t>
        <a:bodyPr/>
        <a:lstStyle/>
        <a:p>
          <a:endParaRPr lang="en-US"/>
        </a:p>
      </dgm:t>
    </dgm:pt>
    <dgm:pt modelId="{590193E7-5575-4DE5-B3BB-17B1F541A6CD}">
      <dgm:prSet custT="1"/>
      <dgm:spPr/>
      <dgm:t>
        <a:bodyPr/>
        <a:lstStyle/>
        <a:p>
          <a:r>
            <a:rPr lang="en-US" sz="1700" dirty="0"/>
            <a:t>Tap NFC Enabled labels to update/retrieve required information and confirm product and process actions. </a:t>
          </a:r>
        </a:p>
      </dgm:t>
    </dgm:pt>
    <dgm:pt modelId="{AD53E149-2ACF-41A6-9D42-6BC8B69EFB44}" type="parTrans" cxnId="{B36F685D-3948-48C2-831A-384992D0E569}">
      <dgm:prSet/>
      <dgm:spPr/>
      <dgm:t>
        <a:bodyPr/>
        <a:lstStyle/>
        <a:p>
          <a:endParaRPr lang="en-US"/>
        </a:p>
      </dgm:t>
    </dgm:pt>
    <dgm:pt modelId="{C5716358-B5EA-4001-BDFD-58B3CFFFA646}" type="sibTrans" cxnId="{B36F685D-3948-48C2-831A-384992D0E569}">
      <dgm:prSet/>
      <dgm:spPr/>
      <dgm:t>
        <a:bodyPr/>
        <a:lstStyle/>
        <a:p>
          <a:endParaRPr lang="en-US"/>
        </a:p>
      </dgm:t>
    </dgm:pt>
    <dgm:pt modelId="{A3D44FC4-F4FC-4468-9338-0FBAE2D856A9}">
      <dgm:prSet/>
      <dgm:spPr/>
      <dgm:t>
        <a:bodyPr/>
        <a:lstStyle/>
        <a:p>
          <a:r>
            <a:rPr lang="en-US"/>
            <a:t>Get</a:t>
          </a:r>
        </a:p>
      </dgm:t>
    </dgm:pt>
    <dgm:pt modelId="{C1FD5264-B038-434A-8365-FD60C14A2479}" type="parTrans" cxnId="{476BC77A-3E9D-4EA7-99D1-3D25CB62E729}">
      <dgm:prSet/>
      <dgm:spPr/>
      <dgm:t>
        <a:bodyPr/>
        <a:lstStyle/>
        <a:p>
          <a:endParaRPr lang="en-US"/>
        </a:p>
      </dgm:t>
    </dgm:pt>
    <dgm:pt modelId="{20667086-DA67-4E21-A3E4-187D72A046FF}" type="sibTrans" cxnId="{476BC77A-3E9D-4EA7-99D1-3D25CB62E729}">
      <dgm:prSet/>
      <dgm:spPr/>
      <dgm:t>
        <a:bodyPr/>
        <a:lstStyle/>
        <a:p>
          <a:endParaRPr lang="en-US"/>
        </a:p>
      </dgm:t>
    </dgm:pt>
    <dgm:pt modelId="{46D5301F-E3A6-4E08-8D7B-15D99F3DCE7A}">
      <dgm:prSet custT="1"/>
      <dgm:spPr/>
      <dgm:t>
        <a:bodyPr/>
        <a:lstStyle/>
        <a:p>
          <a:r>
            <a:rPr lang="en-US" sz="1700" dirty="0"/>
            <a:t>Get Alerts!</a:t>
          </a:r>
          <a:r>
            <a:rPr lang="en-US" sz="1700" dirty="0" smtClean="0"/>
            <a:t> See </a:t>
          </a:r>
          <a:r>
            <a:rPr lang="en-US" sz="1700" dirty="0"/>
            <a:t>Exceptions</a:t>
          </a:r>
          <a:r>
            <a:rPr lang="en-US" sz="1700" dirty="0" smtClean="0"/>
            <a:t>.</a:t>
          </a:r>
        </a:p>
        <a:p>
          <a:r>
            <a:rPr lang="en-US" sz="1700" dirty="0" smtClean="0"/>
            <a:t> </a:t>
          </a:r>
          <a:r>
            <a:rPr lang="en-US" sz="1700" dirty="0"/>
            <a:t>Proactively monitor activities so issues can be identified and addressed.</a:t>
          </a:r>
        </a:p>
      </dgm:t>
    </dgm:pt>
    <dgm:pt modelId="{B5380E7D-74E7-429D-AB8B-2CFA7288432F}" type="parTrans" cxnId="{CA6CDDC9-925E-45C2-AB66-47215F4D653A}">
      <dgm:prSet/>
      <dgm:spPr/>
      <dgm:t>
        <a:bodyPr/>
        <a:lstStyle/>
        <a:p>
          <a:endParaRPr lang="en-US"/>
        </a:p>
      </dgm:t>
    </dgm:pt>
    <dgm:pt modelId="{AA0AECAF-340A-4336-9279-0D6D7F4F9618}" type="sibTrans" cxnId="{CA6CDDC9-925E-45C2-AB66-47215F4D653A}">
      <dgm:prSet/>
      <dgm:spPr/>
      <dgm:t>
        <a:bodyPr/>
        <a:lstStyle/>
        <a:p>
          <a:endParaRPr lang="en-US"/>
        </a:p>
      </dgm:t>
    </dgm:pt>
    <dgm:pt modelId="{EA841753-8B41-4D43-B018-53E1F6FB718D}" type="pres">
      <dgm:prSet presAssocID="{E285A924-F445-4B0C-AA1A-7F947DE9BE5C}" presName="Name0" presStyleCnt="0">
        <dgm:presLayoutVars>
          <dgm:dir/>
          <dgm:animLvl val="lvl"/>
          <dgm:resizeHandles val="exact"/>
        </dgm:presLayoutVars>
      </dgm:prSet>
      <dgm:spPr/>
      <dgm:t>
        <a:bodyPr/>
        <a:lstStyle/>
        <a:p>
          <a:endParaRPr lang="en-US"/>
        </a:p>
      </dgm:t>
    </dgm:pt>
    <dgm:pt modelId="{690D9237-E7EF-4285-991A-AB691536E155}" type="pres">
      <dgm:prSet presAssocID="{792E1626-F45E-475A-BDFD-1784253892CB}" presName="composite" presStyleCnt="0"/>
      <dgm:spPr/>
    </dgm:pt>
    <dgm:pt modelId="{1CD49B86-6CCF-44D4-B31A-C585B5409DEF}" type="pres">
      <dgm:prSet presAssocID="{792E1626-F45E-475A-BDFD-1784253892CB}" presName="parTx" presStyleLbl="alignNode1" presStyleIdx="0" presStyleCnt="3" custScaleY="100000" custLinFactNeighborX="-1623" custLinFactNeighborY="-45979">
        <dgm:presLayoutVars>
          <dgm:chMax val="0"/>
          <dgm:chPref val="0"/>
        </dgm:presLayoutVars>
      </dgm:prSet>
      <dgm:spPr/>
      <dgm:t>
        <a:bodyPr/>
        <a:lstStyle/>
        <a:p>
          <a:endParaRPr lang="en-US"/>
        </a:p>
      </dgm:t>
    </dgm:pt>
    <dgm:pt modelId="{3F67E8D4-7B6C-4529-BD7A-3BB610B62546}" type="pres">
      <dgm:prSet presAssocID="{792E1626-F45E-475A-BDFD-1784253892CB}" presName="desTx" presStyleLbl="alignAccFollowNode1" presStyleIdx="0" presStyleCnt="3" custScaleY="218548" custLinFactNeighborX="-277" custLinFactNeighborY="25798">
        <dgm:presLayoutVars/>
      </dgm:prSet>
      <dgm:spPr/>
      <dgm:t>
        <a:bodyPr/>
        <a:lstStyle/>
        <a:p>
          <a:endParaRPr lang="en-US"/>
        </a:p>
      </dgm:t>
    </dgm:pt>
    <dgm:pt modelId="{E7AF2AC0-922D-4978-8BC4-0BC121A4616A}" type="pres">
      <dgm:prSet presAssocID="{1ACD95FA-CD73-4740-9E6B-9955AB9E9A27}" presName="space" presStyleCnt="0"/>
      <dgm:spPr/>
    </dgm:pt>
    <dgm:pt modelId="{32E399EC-93B2-424C-A699-B367BA46B3A1}" type="pres">
      <dgm:prSet presAssocID="{E131A0AB-5F68-484E-9D25-5147FD51E9B8}" presName="composite" presStyleCnt="0"/>
      <dgm:spPr/>
    </dgm:pt>
    <dgm:pt modelId="{B19B9208-EEFC-43A1-8752-20E33A70CADC}" type="pres">
      <dgm:prSet presAssocID="{E131A0AB-5F68-484E-9D25-5147FD51E9B8}" presName="parTx" presStyleLbl="alignNode1" presStyleIdx="1" presStyleCnt="3" custScaleY="100000" custLinFactNeighborX="-406" custLinFactNeighborY="-55774">
        <dgm:presLayoutVars>
          <dgm:chMax val="0"/>
          <dgm:chPref val="0"/>
        </dgm:presLayoutVars>
      </dgm:prSet>
      <dgm:spPr/>
      <dgm:t>
        <a:bodyPr/>
        <a:lstStyle/>
        <a:p>
          <a:endParaRPr lang="en-US"/>
        </a:p>
      </dgm:t>
    </dgm:pt>
    <dgm:pt modelId="{C4943995-85B3-418F-903C-FEDECF780F85}" type="pres">
      <dgm:prSet presAssocID="{E131A0AB-5F68-484E-9D25-5147FD51E9B8}" presName="desTx" presStyleLbl="alignAccFollowNode1" presStyleIdx="1" presStyleCnt="3" custScaleY="176927" custLinFactNeighborX="-375" custLinFactNeighborY="-6018">
        <dgm:presLayoutVars/>
      </dgm:prSet>
      <dgm:spPr/>
      <dgm:t>
        <a:bodyPr/>
        <a:lstStyle/>
        <a:p>
          <a:endParaRPr lang="en-US"/>
        </a:p>
      </dgm:t>
    </dgm:pt>
    <dgm:pt modelId="{E8A3A88E-6D1A-4CAD-96C0-838DEDBB3E80}" type="pres">
      <dgm:prSet presAssocID="{6D6CD911-F2D8-41AF-ACDE-DB4027ED1F5C}" presName="space" presStyleCnt="0"/>
      <dgm:spPr/>
    </dgm:pt>
    <dgm:pt modelId="{42BE88E4-F1A9-41D6-B423-DE961608D4D9}" type="pres">
      <dgm:prSet presAssocID="{A3D44FC4-F4FC-4468-9338-0FBAE2D856A9}" presName="composite" presStyleCnt="0"/>
      <dgm:spPr/>
    </dgm:pt>
    <dgm:pt modelId="{240AE1C0-0BB9-4C10-8CE7-F433FB63F19A}" type="pres">
      <dgm:prSet presAssocID="{A3D44FC4-F4FC-4468-9338-0FBAE2D856A9}" presName="parTx" presStyleLbl="alignNode1" presStyleIdx="2" presStyleCnt="3" custLinFactNeighborX="-406" custLinFactNeighborY="-40365">
        <dgm:presLayoutVars>
          <dgm:chMax val="0"/>
          <dgm:chPref val="0"/>
        </dgm:presLayoutVars>
      </dgm:prSet>
      <dgm:spPr/>
      <dgm:t>
        <a:bodyPr/>
        <a:lstStyle/>
        <a:p>
          <a:endParaRPr lang="en-US"/>
        </a:p>
      </dgm:t>
    </dgm:pt>
    <dgm:pt modelId="{142D2362-FF5C-4BE8-9129-EB5D113C8C1A}" type="pres">
      <dgm:prSet presAssocID="{A3D44FC4-F4FC-4468-9338-0FBAE2D856A9}" presName="desTx" presStyleLbl="alignAccFollowNode1" presStyleIdx="2" presStyleCnt="3" custScaleY="213740" custLinFactNeighborX="-622" custLinFactNeighborY="22931">
        <dgm:presLayoutVars/>
      </dgm:prSet>
      <dgm:spPr/>
      <dgm:t>
        <a:bodyPr/>
        <a:lstStyle/>
        <a:p>
          <a:endParaRPr lang="en-US"/>
        </a:p>
      </dgm:t>
    </dgm:pt>
  </dgm:ptLst>
  <dgm:cxnLst>
    <dgm:cxn modelId="{F0D51D03-F12B-40DE-8275-8287127B4832}" srcId="{E285A924-F445-4B0C-AA1A-7F947DE9BE5C}" destId="{792E1626-F45E-475A-BDFD-1784253892CB}" srcOrd="0" destOrd="0" parTransId="{7725F61A-E334-4994-AB29-3D43337032D1}" sibTransId="{1ACD95FA-CD73-4740-9E6B-9955AB9E9A27}"/>
    <dgm:cxn modelId="{101315A3-B583-4121-99BB-33D8212A6B17}" srcId="{E285A924-F445-4B0C-AA1A-7F947DE9BE5C}" destId="{E131A0AB-5F68-484E-9D25-5147FD51E9B8}" srcOrd="1" destOrd="0" parTransId="{3A798085-3557-40AE-A4AA-2FB3C7D30A43}" sibTransId="{6D6CD911-F2D8-41AF-ACDE-DB4027ED1F5C}"/>
    <dgm:cxn modelId="{44F432D5-3F77-42B8-AC26-DF05870943D1}" type="presOf" srcId="{590193E7-5575-4DE5-B3BB-17B1F541A6CD}" destId="{C4943995-85B3-418F-903C-FEDECF780F85}" srcOrd="0" destOrd="0" presId="urn:microsoft.com/office/officeart/2016/7/layout/HorizontalActionList"/>
    <dgm:cxn modelId="{F428607E-0C54-4C5F-B7A5-4A6F373BB178}" type="presOf" srcId="{792E1626-F45E-475A-BDFD-1784253892CB}" destId="{1CD49B86-6CCF-44D4-B31A-C585B5409DEF}" srcOrd="0" destOrd="0" presId="urn:microsoft.com/office/officeart/2016/7/layout/HorizontalActionList"/>
    <dgm:cxn modelId="{72DF3B09-0491-46BE-A232-8C71AC3BDCE8}" srcId="{792E1626-F45E-475A-BDFD-1784253892CB}" destId="{31BFD7A9-1B04-4816-AD46-1E7988862A30}" srcOrd="0" destOrd="0" parTransId="{4E4DBF73-0CDC-4916-A7B5-F40FF2C87F2B}" sibTransId="{FB3CCF56-7EBC-4CF4-A71D-9ADBB8B15ED5}"/>
    <dgm:cxn modelId="{B36F685D-3948-48C2-831A-384992D0E569}" srcId="{E131A0AB-5F68-484E-9D25-5147FD51E9B8}" destId="{590193E7-5575-4DE5-B3BB-17B1F541A6CD}" srcOrd="0" destOrd="0" parTransId="{AD53E149-2ACF-41A6-9D42-6BC8B69EFB44}" sibTransId="{C5716358-B5EA-4001-BDFD-58B3CFFFA646}"/>
    <dgm:cxn modelId="{76EEF890-EC9E-4510-98AB-A53E9683C5B7}" type="presOf" srcId="{E131A0AB-5F68-484E-9D25-5147FD51E9B8}" destId="{B19B9208-EEFC-43A1-8752-20E33A70CADC}" srcOrd="0" destOrd="0" presId="urn:microsoft.com/office/officeart/2016/7/layout/HorizontalActionList"/>
    <dgm:cxn modelId="{C52D8CD2-6652-44FA-A5B8-48A2E74A3BDF}" type="presOf" srcId="{E285A924-F445-4B0C-AA1A-7F947DE9BE5C}" destId="{EA841753-8B41-4D43-B018-53E1F6FB718D}" srcOrd="0" destOrd="0" presId="urn:microsoft.com/office/officeart/2016/7/layout/HorizontalActionList"/>
    <dgm:cxn modelId="{4F3B9E46-29D4-4269-8D93-855E5EADA8A6}" type="presOf" srcId="{46D5301F-E3A6-4E08-8D7B-15D99F3DCE7A}" destId="{142D2362-FF5C-4BE8-9129-EB5D113C8C1A}" srcOrd="0" destOrd="0" presId="urn:microsoft.com/office/officeart/2016/7/layout/HorizontalActionList"/>
    <dgm:cxn modelId="{476BC77A-3E9D-4EA7-99D1-3D25CB62E729}" srcId="{E285A924-F445-4B0C-AA1A-7F947DE9BE5C}" destId="{A3D44FC4-F4FC-4468-9338-0FBAE2D856A9}" srcOrd="2" destOrd="0" parTransId="{C1FD5264-B038-434A-8365-FD60C14A2479}" sibTransId="{20667086-DA67-4E21-A3E4-187D72A046FF}"/>
    <dgm:cxn modelId="{2AD475CF-3FCC-46EE-B72E-56B77C50A64D}" type="presOf" srcId="{A3D44FC4-F4FC-4468-9338-0FBAE2D856A9}" destId="{240AE1C0-0BB9-4C10-8CE7-F433FB63F19A}" srcOrd="0" destOrd="0" presId="urn:microsoft.com/office/officeart/2016/7/layout/HorizontalActionList"/>
    <dgm:cxn modelId="{FF620B6D-1954-423D-B54C-DA7BCB7532B8}" type="presOf" srcId="{31BFD7A9-1B04-4816-AD46-1E7988862A30}" destId="{3F67E8D4-7B6C-4529-BD7A-3BB610B62546}" srcOrd="0" destOrd="0" presId="urn:microsoft.com/office/officeart/2016/7/layout/HorizontalActionList"/>
    <dgm:cxn modelId="{CA6CDDC9-925E-45C2-AB66-47215F4D653A}" srcId="{A3D44FC4-F4FC-4468-9338-0FBAE2D856A9}" destId="{46D5301F-E3A6-4E08-8D7B-15D99F3DCE7A}" srcOrd="0" destOrd="0" parTransId="{B5380E7D-74E7-429D-AB8B-2CFA7288432F}" sibTransId="{AA0AECAF-340A-4336-9279-0D6D7F4F9618}"/>
    <dgm:cxn modelId="{9978DCEE-8FA8-4828-A70C-E2EFF926A7E4}" type="presParOf" srcId="{EA841753-8B41-4D43-B018-53E1F6FB718D}" destId="{690D9237-E7EF-4285-991A-AB691536E155}" srcOrd="0" destOrd="0" presId="urn:microsoft.com/office/officeart/2016/7/layout/HorizontalActionList"/>
    <dgm:cxn modelId="{C37F2566-A117-4B78-9F6C-5ABDEB7793B0}" type="presParOf" srcId="{690D9237-E7EF-4285-991A-AB691536E155}" destId="{1CD49B86-6CCF-44D4-B31A-C585B5409DEF}" srcOrd="0" destOrd="0" presId="urn:microsoft.com/office/officeart/2016/7/layout/HorizontalActionList"/>
    <dgm:cxn modelId="{F6DE488D-FFDF-45E5-A6BA-5D5C0A776CBD}" type="presParOf" srcId="{690D9237-E7EF-4285-991A-AB691536E155}" destId="{3F67E8D4-7B6C-4529-BD7A-3BB610B62546}" srcOrd="1" destOrd="0" presId="urn:microsoft.com/office/officeart/2016/7/layout/HorizontalActionList"/>
    <dgm:cxn modelId="{A3C74865-5F94-49A9-A895-B33DA05B3220}" type="presParOf" srcId="{EA841753-8B41-4D43-B018-53E1F6FB718D}" destId="{E7AF2AC0-922D-4978-8BC4-0BC121A4616A}" srcOrd="1" destOrd="0" presId="urn:microsoft.com/office/officeart/2016/7/layout/HorizontalActionList"/>
    <dgm:cxn modelId="{7E44ED02-65C2-4B70-9432-A003C5A3F610}" type="presParOf" srcId="{EA841753-8B41-4D43-B018-53E1F6FB718D}" destId="{32E399EC-93B2-424C-A699-B367BA46B3A1}" srcOrd="2" destOrd="0" presId="urn:microsoft.com/office/officeart/2016/7/layout/HorizontalActionList"/>
    <dgm:cxn modelId="{A589C488-7689-416F-89C8-20B3CA5D4312}" type="presParOf" srcId="{32E399EC-93B2-424C-A699-B367BA46B3A1}" destId="{B19B9208-EEFC-43A1-8752-20E33A70CADC}" srcOrd="0" destOrd="0" presId="urn:microsoft.com/office/officeart/2016/7/layout/HorizontalActionList"/>
    <dgm:cxn modelId="{4420A2B5-3CF3-4DE1-8E25-3C46049CF283}" type="presParOf" srcId="{32E399EC-93B2-424C-A699-B367BA46B3A1}" destId="{C4943995-85B3-418F-903C-FEDECF780F85}" srcOrd="1" destOrd="0" presId="urn:microsoft.com/office/officeart/2016/7/layout/HorizontalActionList"/>
    <dgm:cxn modelId="{3C1F5389-B5AC-4448-A0F5-3801814AD26D}" type="presParOf" srcId="{EA841753-8B41-4D43-B018-53E1F6FB718D}" destId="{E8A3A88E-6D1A-4CAD-96C0-838DEDBB3E80}" srcOrd="3" destOrd="0" presId="urn:microsoft.com/office/officeart/2016/7/layout/HorizontalActionList"/>
    <dgm:cxn modelId="{8DE0106B-E686-4563-BAFF-907A933FE929}" type="presParOf" srcId="{EA841753-8B41-4D43-B018-53E1F6FB718D}" destId="{42BE88E4-F1A9-41D6-B423-DE961608D4D9}" srcOrd="4" destOrd="0" presId="urn:microsoft.com/office/officeart/2016/7/layout/HorizontalActionList"/>
    <dgm:cxn modelId="{0DDA1D0B-49FE-4E11-A564-9785C448DCB7}" type="presParOf" srcId="{42BE88E4-F1A9-41D6-B423-DE961608D4D9}" destId="{240AE1C0-0BB9-4C10-8CE7-F433FB63F19A}" srcOrd="0" destOrd="0" presId="urn:microsoft.com/office/officeart/2016/7/layout/HorizontalActionList"/>
    <dgm:cxn modelId="{AE18B4CD-542D-4D6A-9EAD-700DFBBDE0B0}" type="presParOf" srcId="{42BE88E4-F1A9-41D6-B423-DE961608D4D9}" destId="{142D2362-FF5C-4BE8-9129-EB5D113C8C1A}" srcOrd="1" destOrd="0" presId="urn:microsoft.com/office/officeart/2016/7/layout/HorizontalActionList"/>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1AD3D-A061-4105-8A0B-AAF28DF84136}">
      <dsp:nvSpPr>
        <dsp:cNvPr id="0" name=""/>
        <dsp:cNvSpPr/>
      </dsp:nvSpPr>
      <dsp:spPr>
        <a:xfrm>
          <a:off x="112266" y="0"/>
          <a:ext cx="8750299" cy="1381233"/>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defRPr cap="all"/>
          </a:pPr>
          <a:r>
            <a:rPr lang="en-US" sz="2300" kern="1200" dirty="0"/>
            <a:t>Each tag provides a unique digital ID, a unique tag ID and a time stamp.</a:t>
          </a:r>
        </a:p>
      </dsp:txBody>
      <dsp:txXfrm>
        <a:off x="152721" y="40455"/>
        <a:ext cx="6565167" cy="1300323"/>
      </dsp:txXfrm>
    </dsp:sp>
    <dsp:sp modelId="{2DDB41F7-6DA2-44F2-BAAA-0C1385D95F3A}">
      <dsp:nvSpPr>
        <dsp:cNvPr id="0" name=""/>
        <dsp:cNvSpPr/>
      </dsp:nvSpPr>
      <dsp:spPr>
        <a:xfrm>
          <a:off x="5170250" y="1757742"/>
          <a:ext cx="5039209" cy="2784954"/>
        </a:xfrm>
        <a:prstGeom prst="roundRect">
          <a:avLst>
            <a:gd name="adj" fmla="val 10000"/>
          </a:avLst>
        </a:prstGeom>
        <a:solidFill>
          <a:schemeClr val="accent5">
            <a:hueOff val="-830681"/>
            <a:satOff val="15181"/>
            <a:lumOff val="-11566"/>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tabLst/>
            <a:defRPr cap="all"/>
          </a:pPr>
          <a:r>
            <a:rPr lang="en-US" sz="2000" kern="1200" dirty="0"/>
            <a:t>These records cannot be altered ensuring transparent historical integrity</a:t>
          </a:r>
          <a:r>
            <a:rPr lang="en-US" sz="2000" kern="1200" dirty="0" smtClean="0"/>
            <a:t>. And data can be Securely VALIDATED  BY a private or public blockchain</a:t>
          </a:r>
          <a:endParaRPr lang="en-US" sz="2000" kern="1200" dirty="0"/>
        </a:p>
      </dsp:txBody>
      <dsp:txXfrm>
        <a:off x="5251819" y="1839311"/>
        <a:ext cx="3178932" cy="2621816"/>
      </dsp:txXfrm>
    </dsp:sp>
    <dsp:sp modelId="{51A3599A-09C5-46FC-9C93-8032E1D87FCC}">
      <dsp:nvSpPr>
        <dsp:cNvPr id="0" name=""/>
        <dsp:cNvSpPr/>
      </dsp:nvSpPr>
      <dsp:spPr>
        <a:xfrm>
          <a:off x="8139373" y="897397"/>
          <a:ext cx="1402814" cy="1402814"/>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455006" y="897397"/>
        <a:ext cx="771548" cy="1055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49B86-6CCF-44D4-B31A-C585B5409DEF}">
      <dsp:nvSpPr>
        <dsp:cNvPr id="0" name=""/>
        <dsp:cNvSpPr/>
      </dsp:nvSpPr>
      <dsp:spPr>
        <a:xfrm>
          <a:off x="0" y="0"/>
          <a:ext cx="3984698" cy="1195409"/>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14880" tIns="314880" rIns="314880" bIns="314880" numCol="1" spcCol="1270" anchor="ctr" anchorCtr="0">
          <a:noAutofit/>
        </a:bodyPr>
        <a:lstStyle/>
        <a:p>
          <a:pPr lvl="0" algn="ctr" defTabSz="1778000">
            <a:lnSpc>
              <a:spcPct val="90000"/>
            </a:lnSpc>
            <a:spcBef>
              <a:spcPct val="0"/>
            </a:spcBef>
            <a:spcAft>
              <a:spcPct val="35000"/>
            </a:spcAft>
          </a:pPr>
          <a:r>
            <a:rPr lang="en-US" sz="4000" kern="1200" dirty="0"/>
            <a:t>Set</a:t>
          </a:r>
        </a:p>
      </dsp:txBody>
      <dsp:txXfrm>
        <a:off x="0" y="0"/>
        <a:ext cx="3984698" cy="1195409"/>
      </dsp:txXfrm>
    </dsp:sp>
    <dsp:sp modelId="{3F67E8D4-7B6C-4529-BD7A-3BB610B62546}">
      <dsp:nvSpPr>
        <dsp:cNvPr id="0" name=""/>
        <dsp:cNvSpPr/>
      </dsp:nvSpPr>
      <dsp:spPr>
        <a:xfrm>
          <a:off x="19" y="1021899"/>
          <a:ext cx="3984698" cy="408798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600" tIns="393600" rIns="393600" bIns="393600" numCol="1" spcCol="1270" anchor="t" anchorCtr="0">
          <a:noAutofit/>
        </a:bodyPr>
        <a:lstStyle/>
        <a:p>
          <a:pPr marL="0" lvl="0" indent="0" algn="l" defTabSz="755650">
            <a:lnSpc>
              <a:spcPct val="90000"/>
            </a:lnSpc>
            <a:spcBef>
              <a:spcPct val="0"/>
            </a:spcBef>
            <a:spcAft>
              <a:spcPct val="35000"/>
            </a:spcAft>
            <a:tabLst/>
          </a:pPr>
          <a:r>
            <a:rPr lang="en-US" sz="1700" kern="1200" dirty="0"/>
            <a:t>Set Protocols, Schedules and Triggers to ensure authenticity and compliance. </a:t>
          </a:r>
        </a:p>
      </dsp:txBody>
      <dsp:txXfrm>
        <a:off x="19" y="1021899"/>
        <a:ext cx="3984698" cy="4087980"/>
      </dsp:txXfrm>
    </dsp:sp>
    <dsp:sp modelId="{B19B9208-EEFC-43A1-8752-20E33A70CADC}">
      <dsp:nvSpPr>
        <dsp:cNvPr id="0" name=""/>
        <dsp:cNvSpPr/>
      </dsp:nvSpPr>
      <dsp:spPr>
        <a:xfrm>
          <a:off x="4087472" y="0"/>
          <a:ext cx="3984698" cy="1195409"/>
        </a:xfrm>
        <a:prstGeom prst="rect">
          <a:avLst/>
        </a:prstGeom>
        <a:gradFill rotWithShape="0">
          <a:gsLst>
            <a:gs pos="0">
              <a:schemeClr val="accent5">
                <a:hueOff val="-415341"/>
                <a:satOff val="7590"/>
                <a:lumOff val="-5783"/>
                <a:alphaOff val="0"/>
                <a:tint val="98000"/>
                <a:satMod val="110000"/>
                <a:lumMod val="104000"/>
              </a:schemeClr>
            </a:gs>
            <a:gs pos="69000">
              <a:schemeClr val="accent5">
                <a:hueOff val="-415341"/>
                <a:satOff val="7590"/>
                <a:lumOff val="-5783"/>
                <a:alphaOff val="0"/>
                <a:shade val="88000"/>
                <a:satMod val="130000"/>
                <a:lumMod val="92000"/>
              </a:schemeClr>
            </a:gs>
            <a:gs pos="100000">
              <a:schemeClr val="accent5">
                <a:hueOff val="-415341"/>
                <a:satOff val="7590"/>
                <a:lumOff val="-5783"/>
                <a:alphaOff val="0"/>
                <a:shade val="78000"/>
                <a:satMod val="130000"/>
                <a:lumMod val="92000"/>
              </a:schemeClr>
            </a:gs>
          </a:gsLst>
          <a:lin ang="5400000" scaled="0"/>
        </a:gradFill>
        <a:ln w="9525" cap="flat" cmpd="sng" algn="ctr">
          <a:solidFill>
            <a:schemeClr val="accent5">
              <a:hueOff val="-415341"/>
              <a:satOff val="7590"/>
              <a:lumOff val="-578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14880" tIns="314880" rIns="314880" bIns="314880" numCol="1" spcCol="1270" anchor="ctr" anchorCtr="0">
          <a:noAutofit/>
        </a:bodyPr>
        <a:lstStyle/>
        <a:p>
          <a:pPr lvl="0" algn="ctr" defTabSz="1778000">
            <a:lnSpc>
              <a:spcPct val="90000"/>
            </a:lnSpc>
            <a:spcBef>
              <a:spcPct val="0"/>
            </a:spcBef>
            <a:spcAft>
              <a:spcPct val="35000"/>
            </a:spcAft>
          </a:pPr>
          <a:r>
            <a:rPr lang="en-US" sz="4000" kern="1200" dirty="0"/>
            <a:t>Tap</a:t>
          </a:r>
        </a:p>
      </dsp:txBody>
      <dsp:txXfrm>
        <a:off x="4087472" y="0"/>
        <a:ext cx="3984698" cy="1195409"/>
      </dsp:txXfrm>
    </dsp:sp>
    <dsp:sp modelId="{C4943995-85B3-418F-903C-FEDECF780F85}">
      <dsp:nvSpPr>
        <dsp:cNvPr id="0" name=""/>
        <dsp:cNvSpPr/>
      </dsp:nvSpPr>
      <dsp:spPr>
        <a:xfrm>
          <a:off x="4088708" y="1025617"/>
          <a:ext cx="3984698" cy="3309452"/>
        </a:xfrm>
        <a:prstGeom prst="rect">
          <a:avLst/>
        </a:prstGeom>
        <a:solidFill>
          <a:schemeClr val="accent5">
            <a:tint val="40000"/>
            <a:alpha val="90000"/>
            <a:hueOff val="-426165"/>
            <a:satOff val="-12259"/>
            <a:lumOff val="-1214"/>
            <a:alphaOff val="0"/>
          </a:schemeClr>
        </a:solidFill>
        <a:ln w="9525" cap="flat" cmpd="sng" algn="ctr">
          <a:solidFill>
            <a:schemeClr val="accent5">
              <a:tint val="40000"/>
              <a:alpha val="90000"/>
              <a:hueOff val="-426165"/>
              <a:satOff val="-12259"/>
              <a:lumOff val="-12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600" tIns="393600" rIns="393600" bIns="393600" numCol="1" spcCol="1270" anchor="t" anchorCtr="0">
          <a:noAutofit/>
        </a:bodyPr>
        <a:lstStyle/>
        <a:p>
          <a:pPr lvl="0" algn="l" defTabSz="755650">
            <a:lnSpc>
              <a:spcPct val="90000"/>
            </a:lnSpc>
            <a:spcBef>
              <a:spcPct val="0"/>
            </a:spcBef>
            <a:spcAft>
              <a:spcPct val="35000"/>
            </a:spcAft>
          </a:pPr>
          <a:r>
            <a:rPr lang="en-US" sz="1700" kern="1200" dirty="0"/>
            <a:t>Tap NFC Enabled labels to update/retrieve required information and confirm product and process actions. </a:t>
          </a:r>
        </a:p>
      </dsp:txBody>
      <dsp:txXfrm>
        <a:off x="4088708" y="1025617"/>
        <a:ext cx="3984698" cy="3309452"/>
      </dsp:txXfrm>
    </dsp:sp>
    <dsp:sp modelId="{240AE1C0-0BB9-4C10-8CE7-F433FB63F19A}">
      <dsp:nvSpPr>
        <dsp:cNvPr id="0" name=""/>
        <dsp:cNvSpPr/>
      </dsp:nvSpPr>
      <dsp:spPr>
        <a:xfrm>
          <a:off x="8180065" y="7567"/>
          <a:ext cx="3984698" cy="1195409"/>
        </a:xfrm>
        <a:prstGeom prst="rect">
          <a:avLst/>
        </a:prstGeom>
        <a:gradFill rotWithShape="0">
          <a:gsLst>
            <a:gs pos="0">
              <a:schemeClr val="accent5">
                <a:hueOff val="-830681"/>
                <a:satOff val="15181"/>
                <a:lumOff val="-11566"/>
                <a:alphaOff val="0"/>
                <a:tint val="98000"/>
                <a:satMod val="110000"/>
                <a:lumMod val="104000"/>
              </a:schemeClr>
            </a:gs>
            <a:gs pos="69000">
              <a:schemeClr val="accent5">
                <a:hueOff val="-830681"/>
                <a:satOff val="15181"/>
                <a:lumOff val="-11566"/>
                <a:alphaOff val="0"/>
                <a:shade val="88000"/>
                <a:satMod val="130000"/>
                <a:lumMod val="92000"/>
              </a:schemeClr>
            </a:gs>
            <a:gs pos="100000">
              <a:schemeClr val="accent5">
                <a:hueOff val="-830681"/>
                <a:satOff val="15181"/>
                <a:lumOff val="-11566"/>
                <a:alphaOff val="0"/>
                <a:shade val="78000"/>
                <a:satMod val="130000"/>
                <a:lumMod val="92000"/>
              </a:schemeClr>
            </a:gs>
          </a:gsLst>
          <a:lin ang="5400000" scaled="0"/>
        </a:gradFill>
        <a:ln w="9525" cap="flat" cmpd="sng" algn="ctr">
          <a:solidFill>
            <a:schemeClr val="accent5">
              <a:hueOff val="-830681"/>
              <a:satOff val="15181"/>
              <a:lumOff val="-11566"/>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14880" tIns="314880" rIns="314880" bIns="314880" numCol="1" spcCol="1270" anchor="ctr" anchorCtr="0">
          <a:noAutofit/>
        </a:bodyPr>
        <a:lstStyle/>
        <a:p>
          <a:pPr lvl="0" algn="ctr" defTabSz="1778000">
            <a:lnSpc>
              <a:spcPct val="90000"/>
            </a:lnSpc>
            <a:spcBef>
              <a:spcPct val="0"/>
            </a:spcBef>
            <a:spcAft>
              <a:spcPct val="35000"/>
            </a:spcAft>
          </a:pPr>
          <a:r>
            <a:rPr lang="en-US" sz="4000" kern="1200"/>
            <a:t>Get</a:t>
          </a:r>
        </a:p>
      </dsp:txBody>
      <dsp:txXfrm>
        <a:off x="8180065" y="7567"/>
        <a:ext cx="3984698" cy="1195409"/>
      </dsp:txXfrm>
    </dsp:sp>
    <dsp:sp modelId="{142D2362-FF5C-4BE8-9129-EB5D113C8C1A}">
      <dsp:nvSpPr>
        <dsp:cNvPr id="0" name=""/>
        <dsp:cNvSpPr/>
      </dsp:nvSpPr>
      <dsp:spPr>
        <a:xfrm>
          <a:off x="8171459" y="1050668"/>
          <a:ext cx="3984698" cy="3998046"/>
        </a:xfrm>
        <a:prstGeom prst="rect">
          <a:avLst/>
        </a:prstGeom>
        <a:solidFill>
          <a:schemeClr val="accent5">
            <a:tint val="40000"/>
            <a:alpha val="90000"/>
            <a:hueOff val="-852330"/>
            <a:satOff val="-24518"/>
            <a:lumOff val="-2428"/>
            <a:alphaOff val="0"/>
          </a:schemeClr>
        </a:solidFill>
        <a:ln w="9525" cap="flat" cmpd="sng" algn="ctr">
          <a:solidFill>
            <a:schemeClr val="accent5">
              <a:tint val="40000"/>
              <a:alpha val="90000"/>
              <a:hueOff val="-852330"/>
              <a:satOff val="-24518"/>
              <a:lumOff val="-24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600" tIns="393600" rIns="393600" bIns="393600" numCol="1" spcCol="1270" anchor="t" anchorCtr="0">
          <a:noAutofit/>
        </a:bodyPr>
        <a:lstStyle/>
        <a:p>
          <a:pPr lvl="0" algn="l" defTabSz="755650">
            <a:lnSpc>
              <a:spcPct val="90000"/>
            </a:lnSpc>
            <a:spcBef>
              <a:spcPct val="0"/>
            </a:spcBef>
            <a:spcAft>
              <a:spcPct val="35000"/>
            </a:spcAft>
          </a:pPr>
          <a:r>
            <a:rPr lang="en-US" sz="1700" kern="1200" dirty="0"/>
            <a:t>Get Alerts!</a:t>
          </a:r>
          <a:r>
            <a:rPr lang="en-US" sz="1700" kern="1200" dirty="0" smtClean="0"/>
            <a:t> See </a:t>
          </a:r>
          <a:r>
            <a:rPr lang="en-US" sz="1700" kern="1200" dirty="0"/>
            <a:t>Exceptions</a:t>
          </a:r>
          <a:r>
            <a:rPr lang="en-US" sz="1700" kern="1200" dirty="0" smtClean="0"/>
            <a:t>.</a:t>
          </a:r>
        </a:p>
        <a:p>
          <a:pPr lvl="0" algn="l" defTabSz="755650">
            <a:lnSpc>
              <a:spcPct val="90000"/>
            </a:lnSpc>
            <a:spcBef>
              <a:spcPct val="0"/>
            </a:spcBef>
            <a:spcAft>
              <a:spcPct val="35000"/>
            </a:spcAft>
          </a:pPr>
          <a:r>
            <a:rPr lang="en-US" sz="1700" kern="1200" dirty="0" smtClean="0"/>
            <a:t> </a:t>
          </a:r>
          <a:r>
            <a:rPr lang="en-US" sz="1700" kern="1200" dirty="0"/>
            <a:t>Proactively monitor activities so issues can be identified and addressed.</a:t>
          </a:r>
        </a:p>
      </dsp:txBody>
      <dsp:txXfrm>
        <a:off x="8171459" y="1050668"/>
        <a:ext cx="3984698" cy="399804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4188A-9C0B-0343-9A75-A63E6988A797}" type="datetimeFigureOut">
              <a:rPr lang="en-US" smtClean="0"/>
              <a:pPr/>
              <a:t>1/3/20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4758E-DF96-034C-B513-4315E85D45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2249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5"/>
        <p:cNvGrpSpPr/>
        <p:nvPr/>
      </p:nvGrpSpPr>
      <p:grpSpPr>
        <a:xfrm>
          <a:off x="0" y="0"/>
          <a:ext cx="0" cy="0"/>
          <a:chOff x="0" y="0"/>
          <a:chExt cx="0" cy="0"/>
        </a:xfrm>
      </p:grpSpPr>
      <p:sp>
        <p:nvSpPr>
          <p:cNvPr id="186" name="Google Shape;186;g64105935f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64105935f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135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ACAD40-7222-4269-AF7D-F6D0721CC269}" type="datetimeFigureOut">
              <a:rPr lang="en-US" smtClean="0"/>
              <a:pPr/>
              <a:t>1/3/20</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AEF7E490-275E-4BA9-8D56-9E7A6434445B}"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8164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CAD40-7222-4269-AF7D-F6D0721CC269}" type="datetimeFigureOut">
              <a:rPr lang="en-US" smtClean="0"/>
              <a:pPr/>
              <a:t>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7E490-275E-4BA9-8D56-9E7A6434445B}" type="slidenum">
              <a:rPr lang="en-US" smtClean="0"/>
              <a:pPr/>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269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CAD40-7222-4269-AF7D-F6D0721CC269}" type="datetimeFigureOut">
              <a:rPr lang="en-US" smtClean="0"/>
              <a:pPr/>
              <a:t>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7E490-275E-4BA9-8D56-9E7A6434445B}" type="slidenum">
              <a:rPr lang="en-US" smtClean="0"/>
              <a:pPr/>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1748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1_Title Slide">
  <p:cSld name="1_Title Slide">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19100" y="257887"/>
            <a:ext cx="9532800" cy="440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400"/>
              <a:buFont typeface="Lato"/>
              <a:buNone/>
              <a:defRPr sz="3200" b="0" i="0" u="none" strike="noStrike" cap="none">
                <a:solidFill>
                  <a:schemeClr val="dk2"/>
                </a:solidFill>
                <a:latin typeface="Lato"/>
                <a:ea typeface="Lato"/>
                <a:cs typeface="Lato"/>
                <a:sym typeface="Lato"/>
              </a:defRPr>
            </a:lvl1pPr>
            <a:lvl2pPr lvl="1" rtl="0">
              <a:spcBef>
                <a:spcPts val="0"/>
              </a:spcBef>
              <a:spcAft>
                <a:spcPts val="0"/>
              </a:spcAft>
              <a:buSzPts val="1100"/>
              <a:buNone/>
              <a:defRPr sz="1900"/>
            </a:lvl2pPr>
            <a:lvl3pPr lvl="2" rtl="0">
              <a:spcBef>
                <a:spcPts val="0"/>
              </a:spcBef>
              <a:spcAft>
                <a:spcPts val="0"/>
              </a:spcAft>
              <a:buSzPts val="1100"/>
              <a:buNone/>
              <a:defRPr sz="1900"/>
            </a:lvl3pPr>
            <a:lvl4pPr lvl="3" rtl="0">
              <a:spcBef>
                <a:spcPts val="0"/>
              </a:spcBef>
              <a:spcAft>
                <a:spcPts val="0"/>
              </a:spcAft>
              <a:buSzPts val="1100"/>
              <a:buNone/>
              <a:defRPr sz="1900"/>
            </a:lvl4pPr>
            <a:lvl5pPr lvl="4" rtl="0">
              <a:spcBef>
                <a:spcPts val="0"/>
              </a:spcBef>
              <a:spcAft>
                <a:spcPts val="0"/>
              </a:spcAft>
              <a:buSzPts val="1100"/>
              <a:buNone/>
              <a:defRPr sz="1900"/>
            </a:lvl5pPr>
            <a:lvl6pPr lvl="5" rtl="0">
              <a:spcBef>
                <a:spcPts val="0"/>
              </a:spcBef>
              <a:spcAft>
                <a:spcPts val="0"/>
              </a:spcAft>
              <a:buSzPts val="1100"/>
              <a:buNone/>
              <a:defRPr sz="1900"/>
            </a:lvl6pPr>
            <a:lvl7pPr lvl="6" rtl="0">
              <a:spcBef>
                <a:spcPts val="0"/>
              </a:spcBef>
              <a:spcAft>
                <a:spcPts val="0"/>
              </a:spcAft>
              <a:buSzPts val="1100"/>
              <a:buNone/>
              <a:defRPr sz="1900"/>
            </a:lvl7pPr>
            <a:lvl8pPr lvl="7" rtl="0">
              <a:spcBef>
                <a:spcPts val="0"/>
              </a:spcBef>
              <a:spcAft>
                <a:spcPts val="0"/>
              </a:spcAft>
              <a:buSzPts val="1100"/>
              <a:buNone/>
              <a:defRPr sz="1900"/>
            </a:lvl8pPr>
            <a:lvl9pPr lvl="8" rtl="0">
              <a:spcBef>
                <a:spcPts val="0"/>
              </a:spcBef>
              <a:spcAft>
                <a:spcPts val="0"/>
              </a:spcAft>
              <a:buSzPts val="1100"/>
              <a:buNone/>
              <a:defRPr sz="1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B2ACAD40-7222-4269-AF7D-F6D0721CC269}" type="datetimeFigureOut">
              <a:rPr lang="en-US" smtClean="0"/>
              <a:pPr/>
              <a:t>1/3/20</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AEF7E490-275E-4BA9-8D56-9E7A6434445B}" type="slidenum">
              <a:rPr lang="en-US" smtClean="0"/>
              <a:pPr/>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88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2ACAD40-7222-4269-AF7D-F6D0721CC269}" type="datetimeFigureOut">
              <a:rPr lang="en-US" smtClean="0"/>
              <a:pPr/>
              <a:t>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7E490-275E-4BA9-8D56-9E7A6434445B}"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745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ACAD40-7222-4269-AF7D-F6D0721CC269}" type="datetimeFigureOut">
              <a:rPr lang="en-US" smtClean="0"/>
              <a:pPr/>
              <a:t>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7E490-275E-4BA9-8D56-9E7A6434445B}"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077736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ACAD40-7222-4269-AF7D-F6D0721CC269}" type="datetimeFigureOut">
              <a:rPr lang="en-US" smtClean="0"/>
              <a:pPr/>
              <a:t>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7E490-275E-4BA9-8D56-9E7A6434445B}" type="slidenum">
              <a:rPr lang="en-US" smtClean="0"/>
              <a:pPr/>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957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ACAD40-7222-4269-AF7D-F6D0721CC269}" type="datetimeFigureOut">
              <a:rPr lang="en-US" smtClean="0"/>
              <a:pPr/>
              <a:t>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7E490-275E-4BA9-8D56-9E7A6434445B}" type="slidenum">
              <a:rPr lang="en-US" smtClean="0"/>
              <a:pPr/>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030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CAD40-7222-4269-AF7D-F6D0721CC269}" type="datetimeFigureOut">
              <a:rPr lang="en-US" smtClean="0"/>
              <a:pPr/>
              <a:t>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7E490-275E-4BA9-8D56-9E7A6434445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127000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ACAD40-7222-4269-AF7D-F6D0721CC269}" type="datetimeFigureOut">
              <a:rPr lang="en-US" smtClean="0"/>
              <a:pPr/>
              <a:t>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7E490-275E-4BA9-8D56-9E7A6434445B}"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849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B2ACAD40-7222-4269-AF7D-F6D0721CC269}" type="datetimeFigureOut">
              <a:rPr lang="en-US" smtClean="0"/>
              <a:pPr/>
              <a:t>1/3/20</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AEF7E490-275E-4BA9-8D56-9E7A6434445B}" type="slidenum">
              <a:rPr lang="en-US" smtClean="0"/>
              <a:pPr/>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98348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4"/>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2ACAD40-7222-4269-AF7D-F6D0721CC269}" type="datetimeFigureOut">
              <a:rPr lang="en-US" smtClean="0"/>
              <a:pPr/>
              <a:t>1/3/20</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AEF7E490-275E-4BA9-8D56-9E7A6434445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6111604"/>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jpeg"/><Relationship Id="rId9"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nfo@gtxcorp.com" TargetMode="Externa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openxmlformats.org/officeDocument/2006/relationships/image" Target="../media/image14.png"/><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7E1D46ED-5997-4300-8B6F-46011DD94948}"/>
              </a:ext>
            </a:extLst>
          </p:cNvPr>
          <p:cNvSpPr>
            <a:spLocks noGrp="1"/>
          </p:cNvSpPr>
          <p:nvPr>
            <p:ph type="ctrTitle"/>
          </p:nvPr>
        </p:nvSpPr>
        <p:spPr>
          <a:xfrm>
            <a:off x="402060" y="425684"/>
            <a:ext cx="11352362" cy="1302589"/>
          </a:xfrm>
        </p:spPr>
        <p:txBody>
          <a:bodyPr>
            <a:normAutofit/>
          </a:bodyPr>
          <a:lstStyle/>
          <a:p>
            <a:pPr algn="ctr"/>
            <a:r>
              <a:rPr lang="en-US" sz="4000" b="1" i="1" dirty="0" smtClean="0">
                <a:solidFill>
                  <a:srgbClr val="000090"/>
                </a:solidFill>
              </a:rPr>
              <a:t>“</a:t>
            </a:r>
            <a:r>
              <a:rPr lang="en-US" sz="4000" b="1" i="1" dirty="0">
                <a:solidFill>
                  <a:srgbClr val="000090"/>
                </a:solidFill>
              </a:rPr>
              <a:t>Tap and Track” </a:t>
            </a:r>
            <a:r>
              <a:rPr lang="en-US" sz="2800" b="1" i="1" dirty="0" smtClean="0">
                <a:solidFill>
                  <a:srgbClr val="000090"/>
                </a:solidFill>
              </a:rPr>
              <a:t/>
            </a:r>
            <a:br>
              <a:rPr lang="en-US" sz="2800" b="1" i="1" dirty="0" smtClean="0">
                <a:solidFill>
                  <a:srgbClr val="000090"/>
                </a:solidFill>
              </a:rPr>
            </a:br>
            <a:r>
              <a:rPr lang="en-US" sz="2800" dirty="0" smtClean="0">
                <a:solidFill>
                  <a:srgbClr val="000090"/>
                </a:solidFill>
              </a:rPr>
              <a:t>	</a:t>
            </a:r>
            <a:r>
              <a:rPr lang="en-US" sz="2200" b="1" dirty="0" smtClean="0">
                <a:solidFill>
                  <a:srgbClr val="000090"/>
                </a:solidFill>
              </a:rPr>
              <a:t>For Shipping, Logistics, Supply Chain &amp; Asset Management</a:t>
            </a:r>
            <a:endParaRPr lang="en-US" sz="2200" b="1" dirty="0">
              <a:solidFill>
                <a:srgbClr val="000090"/>
              </a:solidFill>
            </a:endParaRPr>
          </a:p>
        </p:txBody>
      </p:sp>
      <p:sp>
        <p:nvSpPr>
          <p:cNvPr id="6" name="TextBox 5"/>
          <p:cNvSpPr txBox="1"/>
          <p:nvPr/>
        </p:nvSpPr>
        <p:spPr>
          <a:xfrm>
            <a:off x="2877051" y="5010885"/>
            <a:ext cx="6047117" cy="1169551"/>
          </a:xfrm>
          <a:prstGeom prst="rect">
            <a:avLst/>
          </a:prstGeom>
          <a:noFill/>
        </p:spPr>
        <p:txBody>
          <a:bodyPr wrap="square" rtlCol="0">
            <a:spAutoFit/>
          </a:bodyPr>
          <a:lstStyle/>
          <a:p>
            <a:pPr algn="ctr"/>
            <a:r>
              <a:rPr lang="en-US" sz="2300" b="1" dirty="0" smtClean="0">
                <a:solidFill>
                  <a:srgbClr val="FF0000"/>
                </a:solidFill>
              </a:rPr>
              <a:t>The Data you Want – The Data you Need </a:t>
            </a:r>
          </a:p>
          <a:p>
            <a:pPr algn="ctr"/>
            <a:r>
              <a:rPr lang="en-US" sz="2300" b="1" dirty="0" smtClean="0">
                <a:solidFill>
                  <a:srgbClr val="FF0000"/>
                </a:solidFill>
              </a:rPr>
              <a:t>For Todays Mobile Digital World</a:t>
            </a:r>
          </a:p>
          <a:p>
            <a:pPr algn="ctr"/>
            <a:r>
              <a:rPr lang="en-US" sz="800" dirty="0"/>
              <a:t>This Information Is Proprietary To GTX Corp and its Subsidiaries and May Not Be Copied Or Transmitted Without Prior Written Permission . 2019</a:t>
            </a:r>
            <a:endParaRPr lang="en-US" sz="800" b="1" dirty="0"/>
          </a:p>
          <a:p>
            <a:pPr algn="ctr"/>
            <a:endParaRPr lang="en-US" sz="800" b="1" dirty="0" smtClean="0">
              <a:solidFill>
                <a:srgbClr val="FF0000"/>
              </a:solidFill>
            </a:endParaRPr>
          </a:p>
        </p:txBody>
      </p:sp>
      <p:pic>
        <p:nvPicPr>
          <p:cNvPr id="9" name="Picture 8" descr="NFC IMAGE.png"/>
          <p:cNvPicPr>
            <a:picLocks noChangeAspect="1"/>
          </p:cNvPicPr>
          <p:nvPr/>
        </p:nvPicPr>
        <p:blipFill>
          <a:blip r:embed="rId3"/>
          <a:stretch>
            <a:fillRect/>
          </a:stretch>
        </p:blipFill>
        <p:spPr>
          <a:xfrm>
            <a:off x="8516472" y="1624571"/>
            <a:ext cx="3137647" cy="466705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7198100"/>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extBox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4DAE076-7945-6047-9C23-D40C9743C504}"/>
              </a:ext>
            </a:extLst>
          </p:cNvPr>
          <p:cNvSpPr txBox="1"/>
          <p:nvPr/>
        </p:nvSpPr>
        <p:spPr>
          <a:xfrm>
            <a:off x="2749176" y="1509059"/>
            <a:ext cx="9086114" cy="3139321"/>
          </a:xfrm>
          <a:prstGeom prst="rect">
            <a:avLst/>
          </a:prstGeom>
          <a:noFill/>
        </p:spPr>
        <p:txBody>
          <a:bodyPr wrap="square" rtlCol="0">
            <a:spAutoFit/>
          </a:bodyPr>
          <a:lstStyle/>
          <a:p>
            <a:r>
              <a:rPr lang="en-US" b="1" dirty="0"/>
              <a:t>Perishable </a:t>
            </a:r>
            <a:r>
              <a:rPr lang="en-US" b="1" dirty="0" smtClean="0"/>
              <a:t>Goods</a:t>
            </a:r>
            <a:endParaRPr lang="en-US" b="1" dirty="0"/>
          </a:p>
          <a:p>
            <a:r>
              <a:rPr lang="en-US" sz="1500" dirty="0"/>
              <a:t> </a:t>
            </a:r>
          </a:p>
          <a:p>
            <a:r>
              <a:rPr lang="en-US" sz="1500" dirty="0"/>
              <a:t>The distribution of perishable goods </a:t>
            </a:r>
            <a:r>
              <a:rPr lang="en-US" sz="1500" i="1" dirty="0"/>
              <a:t>(including </a:t>
            </a:r>
            <a:r>
              <a:rPr lang="en-US" sz="1500" i="1" dirty="0" smtClean="0"/>
              <a:t>food, flowers, pharma, etc.)</a:t>
            </a:r>
            <a:r>
              <a:rPr lang="en-US" sz="1500" dirty="0" smtClean="0"/>
              <a:t> </a:t>
            </a:r>
            <a:r>
              <a:rPr lang="en-US" sz="1500" dirty="0"/>
              <a:t>is subject to strict monitoring in order to guarantee product freshness and quality from the production site to the end user. Tracking the conditions to which perishable </a:t>
            </a:r>
            <a:r>
              <a:rPr lang="en-US" sz="1500" dirty="0" smtClean="0"/>
              <a:t>items </a:t>
            </a:r>
            <a:r>
              <a:rPr lang="en-US" sz="1500" dirty="0"/>
              <a:t>are exposed as they travel from a field, factory, or farm to a store involves an expensive wired or battery-powered data logger that is accessed only when those products reach their ultimate destination. </a:t>
            </a:r>
            <a:r>
              <a:rPr lang="en-US" sz="1500" i="1" dirty="0"/>
              <a:t>Tap &amp; Track</a:t>
            </a:r>
            <a:r>
              <a:rPr lang="en-US" sz="1500" dirty="0"/>
              <a:t> addresses existing challenges by using </a:t>
            </a:r>
            <a:r>
              <a:rPr lang="en-US" sz="1500" dirty="0" smtClean="0"/>
              <a:t>NFC </a:t>
            </a:r>
            <a:r>
              <a:rPr lang="en-US" sz="1500" dirty="0"/>
              <a:t>technology to read and easily transmit vital information about the product; by simply using a mobile </a:t>
            </a:r>
            <a:r>
              <a:rPr lang="en-US" sz="1500" dirty="0" smtClean="0"/>
              <a:t>device, </a:t>
            </a:r>
            <a:r>
              <a:rPr lang="en-US" sz="1500" dirty="0"/>
              <a:t>temperature records are transmitted to the cloud platform for analytics and risk remediation (and eventually, localization). For example, a truck driver could read the data upon dropping off or picking up a product shipment at a distribution center, and a retail store worker could do so at the receiving dock, ensuring freshness at any given point in time.</a:t>
            </a:r>
          </a:p>
        </p:txBody>
      </p:sp>
      <p:sp>
        <p:nvSpPr>
          <p:cNvPr id="5" name="TextBox 4">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80E2D12C-0F4D-3247-8898-C13524751345}"/>
              </a:ext>
            </a:extLst>
          </p:cNvPr>
          <p:cNvSpPr txBox="1"/>
          <p:nvPr/>
        </p:nvSpPr>
        <p:spPr>
          <a:xfrm>
            <a:off x="2749176" y="4649624"/>
            <a:ext cx="9086114" cy="1384995"/>
          </a:xfrm>
          <a:prstGeom prst="rect">
            <a:avLst/>
          </a:prstGeom>
          <a:noFill/>
        </p:spPr>
        <p:txBody>
          <a:bodyPr wrap="square" rtlCol="0">
            <a:noAutofit/>
          </a:bodyPr>
          <a:lstStyle/>
          <a:p>
            <a:r>
              <a:rPr lang="en-US" b="1" dirty="0"/>
              <a:t>Pharma</a:t>
            </a:r>
          </a:p>
          <a:p>
            <a:r>
              <a:rPr lang="en-US" sz="1500" dirty="0"/>
              <a:t> </a:t>
            </a:r>
          </a:p>
          <a:p>
            <a:r>
              <a:rPr lang="en-US" sz="1500" dirty="0"/>
              <a:t>More and more medicines are biologically engineered and require a temperature-controlled supply chain to ensure their efficacy is retained. Temperature tolerances are dependent on the time of occurrence and the actual product being shipped. For example, vaccines can easily become inactivated by an excess exposure to heat. If you are required to implement a cold chain distribution process on top of your GDP environment, or if you require proof of conformance in your custody chain, </a:t>
            </a:r>
            <a:r>
              <a:rPr lang="en-US" sz="1500" i="1" dirty="0"/>
              <a:t>Tap &amp; Track </a:t>
            </a:r>
            <a:r>
              <a:rPr lang="en-US" sz="1500" dirty="0"/>
              <a:t>provides a proven solution to make it happen.</a:t>
            </a:r>
          </a:p>
        </p:txBody>
      </p:sp>
      <p:sp>
        <p:nvSpPr>
          <p:cNvPr id="6" name="Title 1"/>
          <p:cNvSpPr txBox="1">
            <a:spLocks/>
          </p:cNvSpPr>
          <p:nvPr/>
        </p:nvSpPr>
        <p:spPr>
          <a:xfrm>
            <a:off x="7709648" y="388471"/>
            <a:ext cx="4114604" cy="896911"/>
          </a:xfrm>
          <a:prstGeom prst="rect">
            <a:avLst/>
          </a:prstGeom>
        </p:spPr>
        <p:txBody>
          <a:bodyPr vert="horz" lIns="91440" tIns="45720" rIns="91440" bIns="45720" rtlCol="0" anchor="t">
            <a:no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mj-lt"/>
                <a:ea typeface="+mj-ea"/>
                <a:cs typeface="+mj-cs"/>
              </a:rPr>
              <a:t>Use Cases</a:t>
            </a:r>
            <a:endParaRPr kumimoji="0" lang="en-US" sz="4000" b="1" i="1" u="none" strike="noStrike" kern="1200" cap="none" spc="0" normalizeH="0" baseline="0" noProof="0" dirty="0">
              <a:ln>
                <a:noFill/>
              </a:ln>
              <a:solidFill>
                <a:schemeClr val="bg1"/>
              </a:solidFill>
              <a:effectLst>
                <a:outerShdw blurRad="50800" dist="38100" dir="2700000">
                  <a:srgbClr val="000000">
                    <a:alpha val="43000"/>
                  </a:srgbClr>
                </a:outerShdw>
              </a:effectLst>
              <a:uLnTx/>
              <a:uFillTx/>
              <a:latin typeface="+mj-lt"/>
              <a:ea typeface="+mj-ea"/>
              <a:cs typeface="+mj-cs"/>
            </a:endParaRPr>
          </a:p>
        </p:txBody>
      </p:sp>
      <p:pic>
        <p:nvPicPr>
          <p:cNvPr id="7" name="Picture 6" descr="medical-marijuana-delivery-jobs.jpg"/>
          <p:cNvPicPr>
            <a:picLocks noChangeAspect="1"/>
          </p:cNvPicPr>
          <p:nvPr/>
        </p:nvPicPr>
        <p:blipFill>
          <a:blip r:embed="rId2"/>
          <a:srcRect l="2442"/>
          <a:stretch>
            <a:fillRect/>
          </a:stretch>
        </p:blipFill>
        <p:spPr>
          <a:xfrm>
            <a:off x="0" y="4796120"/>
            <a:ext cx="2450353" cy="1673408"/>
          </a:xfrm>
          <a:prstGeom prst="rect">
            <a:avLst/>
          </a:prstGeom>
          <a:effectLst>
            <a:outerShdw blurRad="50800" dist="88900" dir="2700000">
              <a:srgbClr val="000000">
                <a:alpha val="50000"/>
              </a:srgbClr>
            </a:outerShdw>
          </a:effectLst>
        </p:spPr>
      </p:pic>
      <p:pic>
        <p:nvPicPr>
          <p:cNvPr id="8" name="Picture 7" descr="DT Dairy Grocery Store Milk.JPG"/>
          <p:cNvPicPr>
            <a:picLocks noChangeAspect="1"/>
          </p:cNvPicPr>
          <p:nvPr/>
        </p:nvPicPr>
        <p:blipFill>
          <a:blip r:embed="rId3">
            <a:lum bright="15000" contrast="13000"/>
          </a:blip>
          <a:srcRect l="22021"/>
          <a:stretch>
            <a:fillRect/>
          </a:stretch>
        </p:blipFill>
        <p:spPr>
          <a:xfrm>
            <a:off x="14941" y="1633733"/>
            <a:ext cx="2433857" cy="2066544"/>
          </a:xfrm>
          <a:prstGeom prst="rect">
            <a:avLst/>
          </a:prstGeom>
          <a:effectLst>
            <a:outerShdw blurRad="50800" dist="88900" dir="2700000">
              <a:srgbClr val="000000">
                <a:alpha val="50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6349277"/>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77646" y="388470"/>
            <a:ext cx="6222013" cy="926794"/>
          </a:xfrm>
          <a:effectLst>
            <a:outerShdw blurRad="50800" dist="38100" dir="2700000">
              <a:srgbClr val="000000">
                <a:alpha val="43000"/>
              </a:srgbClr>
            </a:outerShdw>
          </a:effectLst>
        </p:spPr>
        <p:txBody>
          <a:bodyPr>
            <a:noAutofit/>
          </a:bodyPr>
          <a:lstStyle/>
          <a:p>
            <a:pPr algn="r"/>
            <a:r>
              <a:rPr lang="en-US" sz="4000" b="1" i="1" dirty="0" smtClean="0">
                <a:solidFill>
                  <a:schemeClr val="bg1"/>
                </a:solidFill>
                <a:effectLst>
                  <a:outerShdw blurRad="50800" dist="38100" dir="2700000">
                    <a:srgbClr val="000000">
                      <a:alpha val="43000"/>
                    </a:srgbClr>
                  </a:outerShdw>
                </a:effectLst>
              </a:rPr>
              <a:t>Assuring Product Quality </a:t>
            </a:r>
            <a:r>
              <a:rPr lang="en-US" sz="3700" dirty="0" smtClean="0"/>
              <a:t/>
            </a:r>
            <a:br>
              <a:rPr lang="en-US" sz="3700" dirty="0" smtClean="0"/>
            </a:br>
            <a:endParaRPr lang="en-US" sz="3700" dirty="0"/>
          </a:p>
        </p:txBody>
      </p:sp>
      <p:sp>
        <p:nvSpPr>
          <p:cNvPr id="4" name="Content Placeholder 3"/>
          <p:cNvSpPr>
            <a:spLocks noGrp="1"/>
          </p:cNvSpPr>
          <p:nvPr>
            <p:ph idx="1"/>
          </p:nvPr>
        </p:nvSpPr>
        <p:spPr>
          <a:xfrm>
            <a:off x="2973297" y="1613647"/>
            <a:ext cx="6081055" cy="4930588"/>
          </a:xfrm>
        </p:spPr>
        <p:txBody>
          <a:bodyPr>
            <a:normAutofit fontScale="92500" lnSpcReduction="10000"/>
          </a:bodyPr>
          <a:lstStyle/>
          <a:p>
            <a:pPr>
              <a:spcAft>
                <a:spcPts val="1200"/>
              </a:spcAft>
              <a:buClr>
                <a:srgbClr val="FF0000"/>
              </a:buClr>
              <a:buFont typeface="Courier New"/>
              <a:buChar char="o"/>
            </a:pPr>
            <a:r>
              <a:rPr lang="en-US" dirty="0"/>
              <a:t>The quality of </a:t>
            </a:r>
            <a:r>
              <a:rPr lang="en-US" dirty="0" smtClean="0"/>
              <a:t>pharmaceuticals, food</a:t>
            </a:r>
            <a:r>
              <a:rPr lang="en-US" dirty="0"/>
              <a:t>, </a:t>
            </a:r>
            <a:r>
              <a:rPr lang="en-US" dirty="0" smtClean="0"/>
              <a:t>beverages, agriculture, hazardous materials &amp; </a:t>
            </a:r>
            <a:r>
              <a:rPr lang="en-US" dirty="0"/>
              <a:t>other sensitive </a:t>
            </a:r>
            <a:r>
              <a:rPr lang="en-US" dirty="0" smtClean="0"/>
              <a:t>products </a:t>
            </a:r>
            <a:r>
              <a:rPr lang="en-US" dirty="0"/>
              <a:t>can be affected by conditions in transit, such as temperature. </a:t>
            </a:r>
            <a:endParaRPr lang="en-US" b="1" i="1" dirty="0"/>
          </a:p>
          <a:p>
            <a:pPr>
              <a:spcAft>
                <a:spcPts val="1200"/>
              </a:spcAft>
              <a:buClr>
                <a:srgbClr val="FF0000"/>
              </a:buClr>
              <a:buFont typeface="Courier New"/>
              <a:buChar char="o"/>
            </a:pPr>
            <a:r>
              <a:rPr lang="en-US" dirty="0" smtClean="0"/>
              <a:t>Our NFC-integrated </a:t>
            </a:r>
            <a:r>
              <a:rPr lang="en-US" dirty="0"/>
              <a:t>sensors can provide real-</a:t>
            </a:r>
            <a:r>
              <a:rPr lang="en-US" dirty="0" smtClean="0"/>
              <a:t>time </a:t>
            </a:r>
            <a:r>
              <a:rPr lang="en-US" dirty="0"/>
              <a:t>temperature sensing and data logging across the supply chain. Data can be read by an NFC-enabled </a:t>
            </a:r>
            <a:r>
              <a:rPr lang="en-US" dirty="0" smtClean="0"/>
              <a:t>smartphone. </a:t>
            </a:r>
          </a:p>
          <a:p>
            <a:pPr>
              <a:spcAft>
                <a:spcPts val="1200"/>
              </a:spcAft>
              <a:buClr>
                <a:srgbClr val="FF0000"/>
              </a:buClr>
              <a:buFont typeface="Courier New"/>
              <a:buChar char="o"/>
            </a:pPr>
            <a:r>
              <a:rPr lang="en-US" dirty="0" smtClean="0"/>
              <a:t>Built-in </a:t>
            </a:r>
            <a:r>
              <a:rPr lang="en-US" dirty="0"/>
              <a:t>security measures can prevent unauthorized modification of data logs, allowing brands, retailers, and distributors to verify quality by confirming that temperature-sensitive products were shipped properly.</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344947"/>
            <a:ext cx="1155940" cy="570551"/>
          </a:xfrm>
          <a:prstGeom prst="rect">
            <a:avLst/>
          </a:prstGeom>
        </p:spPr>
      </p:pic>
      <p:grpSp>
        <p:nvGrpSpPr>
          <p:cNvPr id="14" name="Group 13"/>
          <p:cNvGrpSpPr/>
          <p:nvPr/>
        </p:nvGrpSpPr>
        <p:grpSpPr>
          <a:xfrm>
            <a:off x="298823" y="1644261"/>
            <a:ext cx="2480236" cy="4914915"/>
            <a:chOff x="717176" y="1659202"/>
            <a:chExt cx="2820838" cy="4914915"/>
          </a:xfrm>
        </p:grpSpPr>
        <p:pic>
          <p:nvPicPr>
            <p:cNvPr id="11" name="Picture 10"/>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7176" y="1659202"/>
              <a:ext cx="2820838" cy="4914915"/>
            </a:xfrm>
            <a:prstGeom prst="rect">
              <a:avLst/>
            </a:prstGeom>
            <a:effectLst>
              <a:outerShdw blurRad="279400" dist="38100" dir="2700000">
                <a:srgbClr val="000000">
                  <a:alpha val="65000"/>
                </a:srgbClr>
              </a:outerShdw>
            </a:effectLst>
          </p:spPr>
        </p:pic>
        <p:pic>
          <p:nvPicPr>
            <p:cNvPr id="12" name="Picture 11"/>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90" t="32452" r="48702" b="54379"/>
            <a:stretch>
              <a:fillRect/>
            </a:stretch>
          </p:blipFill>
          <p:spPr>
            <a:xfrm>
              <a:off x="762000" y="3287058"/>
              <a:ext cx="2734235" cy="1255059"/>
            </a:xfrm>
            <a:prstGeom prst="rect">
              <a:avLst/>
            </a:prstGeom>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080" t="44973" r="11986" b="33207"/>
            <a:stretch>
              <a:fillRect/>
            </a:stretch>
          </p:blipFill>
          <p:spPr>
            <a:xfrm>
              <a:off x="776941" y="4512235"/>
              <a:ext cx="2719294" cy="1135529"/>
            </a:xfrm>
            <a:prstGeom prst="rect">
              <a:avLst/>
            </a:prstGeom>
            <a:noFill/>
            <a:ln>
              <a:noFill/>
            </a:ln>
          </p:spPr>
        </p:pic>
      </p:grpSp>
      <p:grpSp>
        <p:nvGrpSpPr>
          <p:cNvPr id="18" name="Group 17"/>
          <p:cNvGrpSpPr/>
          <p:nvPr/>
        </p:nvGrpSpPr>
        <p:grpSpPr>
          <a:xfrm>
            <a:off x="9129005" y="1584496"/>
            <a:ext cx="2764174" cy="4878053"/>
            <a:chOff x="9129005" y="1584496"/>
            <a:chExt cx="2764174" cy="4878053"/>
          </a:xfrm>
        </p:grpSpPr>
        <p:pic>
          <p:nvPicPr>
            <p:cNvPr id="19" name="Picture 18"/>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29005" y="1584496"/>
              <a:ext cx="2764174" cy="4878053"/>
            </a:xfrm>
            <a:prstGeom prst="rect">
              <a:avLst/>
            </a:prstGeom>
            <a:effectLst>
              <a:outerShdw blurRad="279400" dist="38100" dir="2700000">
                <a:srgbClr val="000000">
                  <a:alpha val="65000"/>
                </a:srgbClr>
              </a:outerShdw>
            </a:effectLst>
          </p:spPr>
        </p:pic>
        <p:pic>
          <p:nvPicPr>
            <p:cNvPr id="20" name="Picture 19"/>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5238" r="36864" b="38858"/>
            <a:stretch>
              <a:fillRect/>
            </a:stretch>
          </p:blipFill>
          <p:spPr>
            <a:xfrm>
              <a:off x="9148293" y="2345765"/>
              <a:ext cx="2729942" cy="3541059"/>
            </a:xfrm>
            <a:prstGeom prst="rect">
              <a:avLst/>
            </a:prstGeom>
            <a:effec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4301626"/>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4FF92E87-145C-482A-8BF0-D30D832CE58B}"/>
              </a:ext>
            </a:extLst>
          </p:cNvPr>
          <p:cNvSpPr>
            <a:spLocks noGrp="1"/>
          </p:cNvSpPr>
          <p:nvPr>
            <p:ph type="title"/>
          </p:nvPr>
        </p:nvSpPr>
        <p:spPr>
          <a:xfrm>
            <a:off x="6300216" y="478118"/>
            <a:ext cx="4041648" cy="646331"/>
          </a:xfrm>
          <a:effectLst>
            <a:outerShdw blurRad="101600" dist="38100" dir="2700000">
              <a:srgbClr val="000000"/>
            </a:outerShdw>
          </a:effectLst>
        </p:spPr>
        <p:txBody>
          <a:bodyPr wrap="square">
            <a:spAutoFit/>
          </a:bodyPr>
          <a:lstStyle/>
          <a:p>
            <a:pPr algn="r"/>
            <a:r>
              <a:rPr lang="en-US" sz="4000" b="1" i="1" dirty="0" smtClean="0">
                <a:solidFill>
                  <a:schemeClr val="bg1"/>
                </a:solidFill>
              </a:rPr>
              <a:t>Easy to Use </a:t>
            </a:r>
            <a:endParaRPr lang="en-US" sz="4000" b="1" i="1" dirty="0">
              <a:solidFill>
                <a:schemeClr val="bg1"/>
              </a:solidFill>
            </a:endParaRPr>
          </a:p>
        </p:txBody>
      </p:sp>
      <p:graphicFrame>
        <p:nvGraphicFramePr>
          <p:cNvPr id="58" name="Content Placeholder 2">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7598F677-5FFE-46B1-90B3-F1393940E1A7}"/>
              </a:ext>
            </a:extLst>
          </p:cNvPr>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29160155"/>
              </p:ext>
            </p:extLst>
          </p:nvPr>
        </p:nvGraphicFramePr>
        <p:xfrm>
          <a:off x="0" y="1524002"/>
          <a:ext cx="12192000" cy="510988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6">
            <a:clrChange>
              <a:clrFrom>
                <a:srgbClr val="645D5A"/>
              </a:clrFrom>
              <a:clrTo>
                <a:srgbClr val="645D5A">
                  <a:alpha val="0"/>
                </a:srgbClr>
              </a:clrTo>
            </a:clrChange>
            <a:lum contrast="43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36561" y="3720353"/>
            <a:ext cx="1876968" cy="2868705"/>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861180" y="3856478"/>
            <a:ext cx="1748205" cy="2687757"/>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78942" y="4390057"/>
            <a:ext cx="3987833" cy="224382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2915481"/>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3776758" y="418350"/>
            <a:ext cx="8015302" cy="582705"/>
          </a:xfrm>
          <a:effectLst/>
        </p:spPr>
        <p:txBody>
          <a:bodyPr>
            <a:noAutofit/>
          </a:bodyPr>
          <a:lstStyle/>
          <a:p>
            <a:pPr algn="ctr"/>
            <a:r>
              <a:rPr lang="en" sz="2900" b="1" i="1" dirty="0" smtClean="0">
                <a:solidFill>
                  <a:srgbClr val="FFFF00"/>
                </a:solidFill>
                <a:effectLst>
                  <a:outerShdw blurRad="50800" dist="38100" dir="2700000">
                    <a:srgbClr val="000000">
                      <a:alpha val="43000"/>
                    </a:srgbClr>
                  </a:outerShdw>
                </a:effectLst>
              </a:rPr>
              <a:t>Use Case: End to </a:t>
            </a:r>
            <a:r>
              <a:rPr lang="en-US" sz="2900" b="1" i="1" dirty="0" smtClean="0">
                <a:solidFill>
                  <a:srgbClr val="FFFF00"/>
                </a:solidFill>
                <a:effectLst>
                  <a:outerShdw blurRad="50800" dist="38100" dir="2700000">
                    <a:srgbClr val="000000">
                      <a:alpha val="43000"/>
                    </a:srgbClr>
                  </a:outerShdw>
                </a:effectLst>
              </a:rPr>
              <a:t>E</a:t>
            </a:r>
            <a:r>
              <a:rPr lang="en" sz="2900" b="1" i="1" dirty="0" smtClean="0">
                <a:solidFill>
                  <a:srgbClr val="FFFF00"/>
                </a:solidFill>
                <a:effectLst>
                  <a:outerShdw blurRad="50800" dist="38100" dir="2700000">
                    <a:srgbClr val="000000">
                      <a:alpha val="43000"/>
                    </a:srgbClr>
                  </a:outerShdw>
                </a:effectLst>
              </a:rPr>
              <a:t>nd </a:t>
            </a:r>
            <a:r>
              <a:rPr lang="en-US" sz="2900" b="1" i="1" dirty="0" smtClean="0">
                <a:solidFill>
                  <a:srgbClr val="FFFF00"/>
                </a:solidFill>
                <a:effectLst>
                  <a:outerShdw blurRad="50800" dist="38100" dir="2700000">
                    <a:srgbClr val="000000">
                      <a:alpha val="43000"/>
                    </a:srgbClr>
                  </a:outerShdw>
                </a:effectLst>
              </a:rPr>
              <a:t>F</a:t>
            </a:r>
            <a:r>
              <a:rPr lang="en" sz="2900" b="1" i="1" dirty="0" smtClean="0">
                <a:solidFill>
                  <a:srgbClr val="FFFF00"/>
                </a:solidFill>
                <a:effectLst>
                  <a:outerShdw blurRad="50800" dist="38100" dir="2700000">
                    <a:srgbClr val="000000">
                      <a:alpha val="43000"/>
                    </a:srgbClr>
                  </a:outerShdw>
                </a:effectLst>
              </a:rPr>
              <a:t>ood </a:t>
            </a:r>
            <a:r>
              <a:rPr lang="en-US" sz="2900" b="1" i="1" dirty="0" smtClean="0">
                <a:solidFill>
                  <a:srgbClr val="FFFF00"/>
                </a:solidFill>
                <a:effectLst>
                  <a:outerShdw blurRad="50800" dist="38100" dir="2700000">
                    <a:srgbClr val="000000">
                      <a:alpha val="43000"/>
                    </a:srgbClr>
                  </a:outerShdw>
                </a:effectLst>
              </a:rPr>
              <a:t>T</a:t>
            </a:r>
            <a:r>
              <a:rPr lang="en" sz="2900" b="1" i="1" dirty="0" smtClean="0">
                <a:solidFill>
                  <a:srgbClr val="FFFF00"/>
                </a:solidFill>
                <a:effectLst>
                  <a:outerShdw blurRad="50800" dist="38100" dir="2700000">
                    <a:srgbClr val="000000">
                      <a:alpha val="43000"/>
                    </a:srgbClr>
                  </a:outerShdw>
                </a:effectLst>
              </a:rPr>
              <a:t>rack and </a:t>
            </a:r>
            <a:r>
              <a:rPr lang="en-US" sz="2900" b="1" i="1" dirty="0" smtClean="0">
                <a:solidFill>
                  <a:srgbClr val="FFFF00"/>
                </a:solidFill>
                <a:effectLst>
                  <a:outerShdw blurRad="50800" dist="38100" dir="2700000">
                    <a:srgbClr val="000000">
                      <a:alpha val="43000"/>
                    </a:srgbClr>
                  </a:outerShdw>
                </a:effectLst>
              </a:rPr>
              <a:t>T</a:t>
            </a:r>
            <a:r>
              <a:rPr lang="en" sz="2900" b="1" i="1" dirty="0" smtClean="0">
                <a:solidFill>
                  <a:srgbClr val="FFFF00"/>
                </a:solidFill>
                <a:effectLst>
                  <a:outerShdw blurRad="50800" dist="38100" dir="2700000">
                    <a:srgbClr val="000000">
                      <a:alpha val="43000"/>
                    </a:srgbClr>
                  </a:outerShdw>
                </a:effectLst>
              </a:rPr>
              <a:t>race</a:t>
            </a:r>
            <a:endParaRPr lang="en-US" sz="2900" b="1" i="1" dirty="0">
              <a:solidFill>
                <a:srgbClr val="FFFF00"/>
              </a:solidFill>
              <a:effectLst>
                <a:outerShdw blurRad="50800" dist="38100" dir="2700000">
                  <a:srgbClr val="000000">
                    <a:alpha val="43000"/>
                  </a:srgbClr>
                </a:outerShdw>
              </a:effectLst>
            </a:endParaRPr>
          </a:p>
        </p:txBody>
      </p:sp>
      <p:pic>
        <p:nvPicPr>
          <p:cNvPr id="9" name="Google Shape;205;p35"/>
          <p:cNvPicPr preferRelativeResize="0"/>
          <p:nvPr/>
        </p:nvPicPr>
        <p:blipFill>
          <a:blip r:embed="rId2">
            <a:alphaModFix/>
          </a:blip>
          <a:stretch>
            <a:fillRect/>
          </a:stretch>
        </p:blipFill>
        <p:spPr>
          <a:xfrm>
            <a:off x="461804" y="1602221"/>
            <a:ext cx="1235720" cy="971075"/>
          </a:xfrm>
          <a:prstGeom prst="rect">
            <a:avLst/>
          </a:prstGeom>
          <a:noFill/>
          <a:ln>
            <a:noFill/>
          </a:ln>
        </p:spPr>
      </p:pic>
      <p:pic>
        <p:nvPicPr>
          <p:cNvPr id="10" name="Google Shape;206;p35"/>
          <p:cNvPicPr preferRelativeResize="0"/>
          <p:nvPr/>
        </p:nvPicPr>
        <p:blipFill>
          <a:blip r:embed="rId3">
            <a:alphaModFix/>
          </a:blip>
          <a:stretch>
            <a:fillRect/>
          </a:stretch>
        </p:blipFill>
        <p:spPr>
          <a:xfrm>
            <a:off x="4980700" y="1602229"/>
            <a:ext cx="1392127" cy="1051784"/>
          </a:xfrm>
          <a:prstGeom prst="rect">
            <a:avLst/>
          </a:prstGeom>
          <a:noFill/>
          <a:ln>
            <a:noFill/>
          </a:ln>
        </p:spPr>
      </p:pic>
      <p:pic>
        <p:nvPicPr>
          <p:cNvPr id="11" name="Google Shape;207;p35"/>
          <p:cNvPicPr preferRelativeResize="0"/>
          <p:nvPr/>
        </p:nvPicPr>
        <p:blipFill>
          <a:blip r:embed="rId4">
            <a:alphaModFix/>
          </a:blip>
          <a:stretch>
            <a:fillRect/>
          </a:stretch>
        </p:blipFill>
        <p:spPr>
          <a:xfrm>
            <a:off x="2816130" y="1484597"/>
            <a:ext cx="1150244" cy="1088706"/>
          </a:xfrm>
          <a:prstGeom prst="rect">
            <a:avLst/>
          </a:prstGeom>
          <a:noFill/>
          <a:ln>
            <a:noFill/>
          </a:ln>
        </p:spPr>
      </p:pic>
      <p:pic>
        <p:nvPicPr>
          <p:cNvPr id="12" name="Google Shape;208;p35"/>
          <p:cNvPicPr preferRelativeResize="0"/>
          <p:nvPr/>
        </p:nvPicPr>
        <p:blipFill>
          <a:blip r:embed="rId5">
            <a:alphaModFix/>
          </a:blip>
          <a:stretch>
            <a:fillRect/>
          </a:stretch>
        </p:blipFill>
        <p:spPr>
          <a:xfrm>
            <a:off x="7530878" y="1583567"/>
            <a:ext cx="253387" cy="1039216"/>
          </a:xfrm>
          <a:prstGeom prst="rect">
            <a:avLst/>
          </a:prstGeom>
          <a:noFill/>
          <a:ln>
            <a:noFill/>
          </a:ln>
        </p:spPr>
      </p:pic>
      <p:sp>
        <p:nvSpPr>
          <p:cNvPr id="13" name="Google Shape;209;p35"/>
          <p:cNvSpPr txBox="1"/>
          <p:nvPr/>
        </p:nvSpPr>
        <p:spPr>
          <a:xfrm>
            <a:off x="238116" y="2522544"/>
            <a:ext cx="2054326" cy="14880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 Feed production registered on chain</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 Grain/feed production able to be input and traced by carload, lot, etc.</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 Ensure certified correct feed inputs for receipt</a:t>
            </a:r>
            <a:endParaRPr sz="1000" dirty="0"/>
          </a:p>
        </p:txBody>
      </p:sp>
      <p:sp>
        <p:nvSpPr>
          <p:cNvPr id="14" name="Google Shape;210;p35"/>
          <p:cNvSpPr txBox="1"/>
          <p:nvPr/>
        </p:nvSpPr>
        <p:spPr>
          <a:xfrm>
            <a:off x="2571671" y="2570525"/>
            <a:ext cx="1864784" cy="17208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 If necessary, monitor any conditions such as humidity of feed for spoilage</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 Inbound shipment location tracking and traceability to improve efficiency</a:t>
            </a:r>
            <a:endParaRPr sz="1000" dirty="0"/>
          </a:p>
        </p:txBody>
      </p:sp>
      <p:sp>
        <p:nvSpPr>
          <p:cNvPr id="15" name="Google Shape;211;p35"/>
          <p:cNvSpPr txBox="1"/>
          <p:nvPr/>
        </p:nvSpPr>
        <p:spPr>
          <a:xfrm>
            <a:off x="4551900" y="2539039"/>
            <a:ext cx="2012072" cy="14880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 Feed production registered on chain</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 Grain/feed production able to be input and traced by carload, lot, etc.</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 Ensure certified correct feed inputs for receipt</a:t>
            </a:r>
            <a:endParaRPr sz="1000" dirty="0"/>
          </a:p>
        </p:txBody>
      </p:sp>
      <p:sp>
        <p:nvSpPr>
          <p:cNvPr id="16" name="Google Shape;212;p35"/>
          <p:cNvSpPr/>
          <p:nvPr/>
        </p:nvSpPr>
        <p:spPr>
          <a:xfrm>
            <a:off x="1975427" y="2014313"/>
            <a:ext cx="727729" cy="450627"/>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3;p35"/>
          <p:cNvSpPr/>
          <p:nvPr/>
        </p:nvSpPr>
        <p:spPr>
          <a:xfrm>
            <a:off x="4122598" y="2014313"/>
            <a:ext cx="727729" cy="450627"/>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4;p35"/>
          <p:cNvSpPr/>
          <p:nvPr/>
        </p:nvSpPr>
        <p:spPr>
          <a:xfrm>
            <a:off x="6554861" y="2014313"/>
            <a:ext cx="727729" cy="450627"/>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5;p35"/>
          <p:cNvSpPr txBox="1"/>
          <p:nvPr/>
        </p:nvSpPr>
        <p:spPr>
          <a:xfrm>
            <a:off x="6778363" y="2534419"/>
            <a:ext cx="2012742" cy="14880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 Veterinary records added and certified on blockchain, effectively notarized and proven.</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 Consumer-facing inputs can certify hormone-free and antibiotic-free.</a:t>
            </a:r>
            <a:endParaRPr sz="1000" dirty="0"/>
          </a:p>
        </p:txBody>
      </p:sp>
      <p:sp>
        <p:nvSpPr>
          <p:cNvPr id="20" name="Google Shape;216;p35"/>
          <p:cNvSpPr/>
          <p:nvPr/>
        </p:nvSpPr>
        <p:spPr>
          <a:xfrm>
            <a:off x="8140021" y="2014313"/>
            <a:ext cx="727729" cy="450627"/>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7;p35"/>
          <p:cNvPicPr preferRelativeResize="0"/>
          <p:nvPr/>
        </p:nvPicPr>
        <p:blipFill>
          <a:blip r:embed="rId6">
            <a:alphaModFix/>
          </a:blip>
          <a:stretch>
            <a:fillRect/>
          </a:stretch>
        </p:blipFill>
        <p:spPr>
          <a:xfrm>
            <a:off x="8938870" y="1701199"/>
            <a:ext cx="1764686" cy="1041709"/>
          </a:xfrm>
          <a:prstGeom prst="rect">
            <a:avLst/>
          </a:prstGeom>
          <a:noFill/>
          <a:ln>
            <a:noFill/>
          </a:ln>
        </p:spPr>
      </p:pic>
      <p:sp>
        <p:nvSpPr>
          <p:cNvPr id="22" name="Google Shape;218;p35"/>
          <p:cNvSpPr txBox="1"/>
          <p:nvPr/>
        </p:nvSpPr>
        <p:spPr>
          <a:xfrm>
            <a:off x="8752783" y="2682875"/>
            <a:ext cx="2280618" cy="10121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 Append any processing facility certifications and notarize</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 Processing conditions able to be added and tracked by lot</a:t>
            </a:r>
            <a:endParaRPr sz="1000" dirty="0"/>
          </a:p>
        </p:txBody>
      </p:sp>
      <p:sp>
        <p:nvSpPr>
          <p:cNvPr id="23" name="Google Shape;219;p35"/>
          <p:cNvSpPr/>
          <p:nvPr/>
        </p:nvSpPr>
        <p:spPr>
          <a:xfrm>
            <a:off x="10901471" y="2144414"/>
            <a:ext cx="936246" cy="3873587"/>
          </a:xfrm>
          <a:prstGeom prst="curvedLeftArrow">
            <a:avLst>
              <a:gd name="adj1" fmla="val 25000"/>
              <a:gd name="adj2" fmla="val 50000"/>
              <a:gd name="adj3" fmla="val 25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20;p35"/>
          <p:cNvPicPr preferRelativeResize="0"/>
          <p:nvPr/>
        </p:nvPicPr>
        <p:blipFill>
          <a:blip r:embed="rId4">
            <a:alphaModFix/>
          </a:blip>
          <a:stretch>
            <a:fillRect/>
          </a:stretch>
        </p:blipFill>
        <p:spPr>
          <a:xfrm flipH="1">
            <a:off x="9532606" y="4031773"/>
            <a:ext cx="1184931" cy="1121538"/>
          </a:xfrm>
          <a:prstGeom prst="rect">
            <a:avLst/>
          </a:prstGeom>
          <a:noFill/>
          <a:ln>
            <a:noFill/>
          </a:ln>
        </p:spPr>
      </p:pic>
      <p:sp>
        <p:nvSpPr>
          <p:cNvPr id="30" name="Google Shape;221;p35"/>
          <p:cNvSpPr txBox="1"/>
          <p:nvPr/>
        </p:nvSpPr>
        <p:spPr>
          <a:xfrm>
            <a:off x="9021334" y="5190780"/>
            <a:ext cx="2292442" cy="17208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  Track condition of processed meat in transit, including temperature.</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 Location and pickup info available and shared between Producer and Retailer or Purchaser</a:t>
            </a:r>
            <a:endParaRPr sz="1000" dirty="0"/>
          </a:p>
        </p:txBody>
      </p:sp>
      <p:sp>
        <p:nvSpPr>
          <p:cNvPr id="31" name="Google Shape;222;p35"/>
          <p:cNvSpPr/>
          <p:nvPr/>
        </p:nvSpPr>
        <p:spPr>
          <a:xfrm flipH="1">
            <a:off x="8404639" y="4423973"/>
            <a:ext cx="825437" cy="450627"/>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223;p35"/>
          <p:cNvPicPr preferRelativeResize="0"/>
          <p:nvPr/>
        </p:nvPicPr>
        <p:blipFill>
          <a:blip r:embed="rId7">
            <a:alphaModFix/>
          </a:blip>
          <a:stretch>
            <a:fillRect/>
          </a:stretch>
        </p:blipFill>
        <p:spPr>
          <a:xfrm>
            <a:off x="7570007" y="3933490"/>
            <a:ext cx="459788" cy="1411049"/>
          </a:xfrm>
          <a:prstGeom prst="rect">
            <a:avLst/>
          </a:prstGeom>
          <a:noFill/>
          <a:ln>
            <a:noFill/>
          </a:ln>
        </p:spPr>
      </p:pic>
      <p:sp>
        <p:nvSpPr>
          <p:cNvPr id="33" name="Google Shape;224;p35"/>
          <p:cNvSpPr txBox="1"/>
          <p:nvPr/>
        </p:nvSpPr>
        <p:spPr>
          <a:xfrm>
            <a:off x="6712395" y="5256735"/>
            <a:ext cx="2209980" cy="17208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 Verifiable documentation including origin and others is securely transmitted to customs if needed</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 Health documentation from Veterinarian securely and instantly transmitted</a:t>
            </a:r>
            <a:endParaRPr sz="1000" dirty="0"/>
          </a:p>
        </p:txBody>
      </p:sp>
      <p:pic>
        <p:nvPicPr>
          <p:cNvPr id="35" name="Google Shape;226;p35"/>
          <p:cNvPicPr preferRelativeResize="0"/>
          <p:nvPr/>
        </p:nvPicPr>
        <p:blipFill>
          <a:blip r:embed="rId8">
            <a:alphaModFix/>
          </a:blip>
          <a:stretch>
            <a:fillRect/>
          </a:stretch>
        </p:blipFill>
        <p:spPr>
          <a:xfrm>
            <a:off x="4569906" y="4156862"/>
            <a:ext cx="1517512" cy="1156614"/>
          </a:xfrm>
          <a:prstGeom prst="rect">
            <a:avLst/>
          </a:prstGeom>
          <a:noFill/>
          <a:ln>
            <a:noFill/>
          </a:ln>
        </p:spPr>
      </p:pic>
      <p:sp>
        <p:nvSpPr>
          <p:cNvPr id="36" name="Google Shape;227;p35"/>
          <p:cNvSpPr txBox="1"/>
          <p:nvPr/>
        </p:nvSpPr>
        <p:spPr>
          <a:xfrm>
            <a:off x="4453538" y="5291254"/>
            <a:ext cx="2093927" cy="14880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 Product is sold at retail, with blockchain traceability.</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 Recalls can be narrowed, saving retailers time and money in the process as well</a:t>
            </a:r>
            <a:endParaRPr sz="1000" dirty="0"/>
          </a:p>
        </p:txBody>
      </p:sp>
      <p:sp>
        <p:nvSpPr>
          <p:cNvPr id="37" name="Google Shape;228;p35"/>
          <p:cNvSpPr/>
          <p:nvPr/>
        </p:nvSpPr>
        <p:spPr>
          <a:xfrm flipH="1">
            <a:off x="3542023" y="4407466"/>
            <a:ext cx="825437" cy="450627"/>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229;p35"/>
          <p:cNvPicPr preferRelativeResize="0"/>
          <p:nvPr/>
        </p:nvPicPr>
        <p:blipFill>
          <a:blip r:embed="rId9">
            <a:alphaModFix/>
          </a:blip>
          <a:stretch>
            <a:fillRect/>
          </a:stretch>
        </p:blipFill>
        <p:spPr>
          <a:xfrm>
            <a:off x="2908093" y="4057891"/>
            <a:ext cx="392605" cy="1251321"/>
          </a:xfrm>
          <a:prstGeom prst="rect">
            <a:avLst/>
          </a:prstGeom>
          <a:noFill/>
          <a:ln>
            <a:noFill/>
          </a:ln>
        </p:spPr>
      </p:pic>
      <p:sp>
        <p:nvSpPr>
          <p:cNvPr id="39" name="Google Shape;230;p35"/>
          <p:cNvSpPr txBox="1"/>
          <p:nvPr/>
        </p:nvSpPr>
        <p:spPr>
          <a:xfrm>
            <a:off x="2274226" y="5350054"/>
            <a:ext cx="1817594" cy="14880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 End consumer receives product, has the ability to see more information about their food</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 Consumer trust increased in process</a:t>
            </a:r>
            <a:endParaRPr sz="1000" dirty="0"/>
          </a:p>
        </p:txBody>
      </p:sp>
      <p:pic>
        <p:nvPicPr>
          <p:cNvPr id="41" name="Google Shape;232;p35"/>
          <p:cNvPicPr preferRelativeResize="0"/>
          <p:nvPr/>
        </p:nvPicPr>
        <p:blipFill>
          <a:blip r:embed="rId10">
            <a:alphaModFix/>
          </a:blip>
          <a:stretch>
            <a:fillRect/>
          </a:stretch>
        </p:blipFill>
        <p:spPr>
          <a:xfrm>
            <a:off x="445295" y="4229844"/>
            <a:ext cx="1314036" cy="1097213"/>
          </a:xfrm>
          <a:prstGeom prst="rect">
            <a:avLst/>
          </a:prstGeom>
          <a:noFill/>
          <a:ln>
            <a:noFill/>
          </a:ln>
        </p:spPr>
      </p:pic>
      <p:sp>
        <p:nvSpPr>
          <p:cNvPr id="42" name="Google Shape;233;p35"/>
          <p:cNvSpPr txBox="1"/>
          <p:nvPr/>
        </p:nvSpPr>
        <p:spPr>
          <a:xfrm>
            <a:off x="309061" y="5350054"/>
            <a:ext cx="1817594" cy="14880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t>- Immutable audit trail for Producer on the ShipChain ecosystem</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 Visibility for the entire lifecycle and supply chain</a:t>
            </a:r>
            <a:endParaRPr sz="1000" dirty="0"/>
          </a:p>
        </p:txBody>
      </p:sp>
      <p:sp>
        <p:nvSpPr>
          <p:cNvPr id="40" name="Google Shape;231;p35"/>
          <p:cNvSpPr/>
          <p:nvPr/>
        </p:nvSpPr>
        <p:spPr>
          <a:xfrm flipH="1">
            <a:off x="1902739" y="4401541"/>
            <a:ext cx="825437" cy="450627"/>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5;p35"/>
          <p:cNvSpPr/>
          <p:nvPr/>
        </p:nvSpPr>
        <p:spPr>
          <a:xfrm flipH="1">
            <a:off x="6468231" y="4418036"/>
            <a:ext cx="825437" cy="450627"/>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1547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extBox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584EA8FF-EA69-874A-96EB-E95CACC5CF1A}"/>
              </a:ext>
            </a:extLst>
          </p:cNvPr>
          <p:cNvSpPr txBox="1"/>
          <p:nvPr/>
        </p:nvSpPr>
        <p:spPr>
          <a:xfrm>
            <a:off x="1379402" y="1655869"/>
            <a:ext cx="9619861" cy="4524316"/>
          </a:xfrm>
          <a:prstGeom prst="rect">
            <a:avLst/>
          </a:prstGeom>
          <a:noFill/>
        </p:spPr>
        <p:txBody>
          <a:bodyPr wrap="square" rtlCol="0">
            <a:spAutoFit/>
          </a:bodyPr>
          <a:lstStyle/>
          <a:p>
            <a:pPr>
              <a:buClr>
                <a:srgbClr val="FF0000"/>
              </a:buClr>
              <a:buFont typeface="Courier New"/>
              <a:buChar char="o"/>
            </a:pPr>
            <a:endParaRPr lang="en-US" dirty="0" smtClean="0"/>
          </a:p>
          <a:p>
            <a:pPr marL="403225" indent="-403225">
              <a:buClr>
                <a:srgbClr val="FF0000"/>
              </a:buClr>
              <a:buFont typeface="Courier New"/>
              <a:buChar char="o"/>
            </a:pPr>
            <a:r>
              <a:rPr lang="en-US" dirty="0"/>
              <a:t>Even after battery life has drained, the tracker can still be used as a passive temperature sensor label, providing the present ambient temperature. The entire memory content, including the measurement values, are still fully accessible, eliminating the risk of data loss and enabling further applications even after the data-logging capability has stopped. </a:t>
            </a:r>
          </a:p>
          <a:p>
            <a:pPr>
              <a:buClr>
                <a:srgbClr val="FF0000"/>
              </a:buClr>
              <a:buFont typeface="Courier New"/>
              <a:buChar char="o"/>
            </a:pPr>
            <a:endParaRPr lang="en-US" dirty="0"/>
          </a:p>
          <a:p>
            <a:pPr marL="403225" indent="-403225">
              <a:buClr>
                <a:srgbClr val="FF0000"/>
              </a:buClr>
              <a:buFont typeface="Courier New"/>
              <a:buChar char="o"/>
            </a:pPr>
            <a:r>
              <a:rPr lang="en-US" dirty="0"/>
              <a:t>The sensor is also configurable — enabling frequent measurements for detailed logging or longer intervals to provide logging for extended periods — and can be calibrated to a customer’s application needs, providing a reliable and long read range using an ISO/IEC 14443 RFID interface (depending on the version of the sensor tag). The water-resistant sensor is easily attached with an adhesive backing that can be affixed to various surfaces. The front side of each label can be graphically personalized for specific customer branding, can be printed with offset CMYK and/or Pantone colors, and comes with a protective surface for enhanced protection against harsh environments. </a:t>
            </a:r>
          </a:p>
        </p:txBody>
      </p:sp>
      <p:sp>
        <p:nvSpPr>
          <p:cNvPr id="3" name="Title 1"/>
          <p:cNvSpPr>
            <a:spLocks noGrp="1"/>
          </p:cNvSpPr>
          <p:nvPr>
            <p:ph type="title"/>
          </p:nvPr>
        </p:nvSpPr>
        <p:spPr>
          <a:xfrm>
            <a:off x="4572000" y="388471"/>
            <a:ext cx="7252252" cy="896911"/>
          </a:xfrm>
        </p:spPr>
        <p:txBody>
          <a:bodyPr>
            <a:noAutofit/>
          </a:bodyPr>
          <a:lstStyle/>
          <a:p>
            <a:pPr algn="r"/>
            <a:r>
              <a:rPr lang="en-US" sz="3600" b="1" i="1" dirty="0" smtClean="0">
                <a:solidFill>
                  <a:schemeClr val="bg1"/>
                </a:solidFill>
                <a:effectLst>
                  <a:outerShdw blurRad="50800" dist="38100" dir="2700000">
                    <a:srgbClr val="000000">
                      <a:alpha val="43000"/>
                    </a:srgbClr>
                  </a:outerShdw>
                </a:effectLst>
              </a:rPr>
              <a:t>Temperature Label Benefits</a:t>
            </a:r>
            <a:endParaRPr lang="en-US" sz="3600" b="1" i="1" dirty="0">
              <a:solidFill>
                <a:schemeClr val="bg1"/>
              </a:solidFill>
              <a:effectLst>
                <a:outerShdw blurRad="50800" dist="38100" dir="2700000">
                  <a:srgbClr val="000000">
                    <a:alpha val="43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1738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extBox 3">
            <a:extLst>
              <a:ext uri="{FF2B5EF4-FFF2-40B4-BE49-F238E27FC236}">
                <a16:creationId xmlns:mc="http://schemas.openxmlformats.org/markup-compatibility/2006" xmlns:mv="urn:schemas-microsoft-com:mac:vml" xmlns:a16="http://schemas.microsoft.com/office/drawing/2014/main" xmlns="" xmlns:p="http://schemas.openxmlformats.org/presentationml/2006/main" xmlns:r="http://schemas.openxmlformats.org/officeDocument/2006/relationships" xmlns:a="http://schemas.openxmlformats.org/drawingml/2006/main" id="{0B687CC9-6B14-9A48-AEDD-D3B3D5330D93}"/>
              </a:ext>
            </a:extLst>
          </p:cNvPr>
          <p:cNvSpPr txBox="1"/>
          <p:nvPr/>
        </p:nvSpPr>
        <p:spPr>
          <a:xfrm>
            <a:off x="836706" y="1299152"/>
            <a:ext cx="11355294" cy="5262980"/>
          </a:xfrm>
          <a:prstGeom prst="rect">
            <a:avLst/>
          </a:prstGeom>
          <a:noFill/>
        </p:spPr>
        <p:txBody>
          <a:bodyPr wrap="square" rtlCol="0">
            <a:spAutoFit/>
          </a:bodyPr>
          <a:lstStyle/>
          <a:p>
            <a:pPr>
              <a:buClr>
                <a:srgbClr val="FF0000"/>
              </a:buClr>
              <a:buFont typeface="Courier New"/>
              <a:buChar char="o"/>
            </a:pPr>
            <a:endParaRPr lang="en-US" sz="1600" b="1" dirty="0" smtClean="0"/>
          </a:p>
          <a:p>
            <a:pPr marL="285750" indent="-285750">
              <a:buClr>
                <a:srgbClr val="FF0000"/>
              </a:buClr>
              <a:buFont typeface="Courier New"/>
              <a:buChar char="o"/>
            </a:pPr>
            <a:r>
              <a:rPr lang="en-US" sz="1600" dirty="0"/>
              <a:t>Robust design to prevent damage (approximately 1.7 mm thick)</a:t>
            </a:r>
          </a:p>
          <a:p>
            <a:pPr marL="285750" indent="-285750">
              <a:buClr>
                <a:srgbClr val="FF0000"/>
              </a:buClr>
              <a:buFont typeface="Courier New"/>
              <a:buChar char="o"/>
            </a:pPr>
            <a:r>
              <a:rPr lang="en-US" sz="1600" dirty="0"/>
              <a:t>Label Dimensions: 90 x 60 mm</a:t>
            </a:r>
          </a:p>
          <a:p>
            <a:pPr marL="285750" indent="-285750">
              <a:buClr>
                <a:srgbClr val="FF0000"/>
              </a:buClr>
              <a:buFont typeface="Courier New"/>
              <a:buChar char="o"/>
            </a:pPr>
            <a:r>
              <a:rPr lang="en-US" sz="1600" dirty="0"/>
              <a:t>Active, battery-assisted, pocket-sized tag</a:t>
            </a:r>
          </a:p>
          <a:p>
            <a:pPr marL="285750" indent="-285750">
              <a:buClr>
                <a:srgbClr val="FF0000"/>
              </a:buClr>
              <a:buFont typeface="Courier New"/>
              <a:buChar char="o"/>
            </a:pPr>
            <a:r>
              <a:rPr lang="en-US" sz="1600" dirty="0"/>
              <a:t>Self-adhesive backing: Convenient application to any surface</a:t>
            </a:r>
          </a:p>
          <a:p>
            <a:pPr marL="285750" indent="-285750">
              <a:buClr>
                <a:srgbClr val="FF0000"/>
              </a:buClr>
              <a:buFont typeface="Courier New"/>
              <a:buChar char="o"/>
            </a:pPr>
            <a:r>
              <a:rPr lang="en-US" sz="1600" dirty="0"/>
              <a:t>Custom printed artwork available</a:t>
            </a:r>
          </a:p>
          <a:p>
            <a:pPr marL="285750" indent="-285750">
              <a:buClr>
                <a:srgbClr val="FF0000"/>
              </a:buClr>
              <a:buFont typeface="Courier New"/>
              <a:buChar char="o"/>
            </a:pPr>
            <a:r>
              <a:rPr lang="en-US" sz="1600" dirty="0"/>
              <a:t>Temperature range: -30 to 50°C (-22 to 122°F)</a:t>
            </a:r>
          </a:p>
          <a:p>
            <a:pPr marL="285750" indent="-285750">
              <a:buClr>
                <a:srgbClr val="FF0000"/>
              </a:buClr>
              <a:buFont typeface="Courier New"/>
              <a:buChar char="o"/>
            </a:pPr>
            <a:r>
              <a:rPr lang="en-US" sz="1600" dirty="0"/>
              <a:t>Temperature Accuracy: +/- 0.3° - 0.5°C depending on temperature range</a:t>
            </a:r>
          </a:p>
          <a:p>
            <a:pPr marL="285750" indent="-285750">
              <a:buClr>
                <a:srgbClr val="FF0000"/>
              </a:buClr>
              <a:buFont typeface="Courier New"/>
              <a:buChar char="o"/>
            </a:pPr>
            <a:r>
              <a:rPr lang="en-US" sz="1600" dirty="0"/>
              <a:t>Battery life: &gt;90 - 120 days after product activation, depending on measurement interval</a:t>
            </a:r>
          </a:p>
          <a:p>
            <a:pPr marL="285750" indent="-285750">
              <a:buClr>
                <a:srgbClr val="FF0000"/>
              </a:buClr>
              <a:buFont typeface="Courier New"/>
              <a:buChar char="o"/>
            </a:pPr>
            <a:r>
              <a:rPr lang="en-US" sz="1600" dirty="0"/>
              <a:t>RFID chip:</a:t>
            </a:r>
          </a:p>
          <a:p>
            <a:pPr marL="285750" indent="-285750">
              <a:buClr>
                <a:srgbClr val="FF0000"/>
              </a:buClr>
              <a:buFont typeface="Courier New"/>
              <a:buChar char="o"/>
            </a:pPr>
            <a:r>
              <a:rPr lang="en-US" sz="1600" dirty="0"/>
              <a:t>Contactless ISO/IEC 14443, readable by NFC-enabled mobile phones</a:t>
            </a:r>
          </a:p>
          <a:p>
            <a:pPr marL="285750" indent="-285750">
              <a:buClr>
                <a:srgbClr val="FF0000"/>
              </a:buClr>
              <a:buFont typeface="Courier New"/>
              <a:buChar char="o"/>
            </a:pPr>
            <a:r>
              <a:rPr lang="en-US" sz="1600" dirty="0"/>
              <a:t>Thin flex battery</a:t>
            </a:r>
          </a:p>
          <a:p>
            <a:pPr marL="285750" indent="-285750">
              <a:buClr>
                <a:srgbClr val="FF0000"/>
              </a:buClr>
              <a:buFont typeface="Courier New"/>
              <a:buChar char="o"/>
            </a:pPr>
            <a:r>
              <a:rPr lang="en-US" sz="1600" dirty="0"/>
              <a:t>Log capacity: &gt;10,000 temperature records</a:t>
            </a:r>
          </a:p>
          <a:p>
            <a:pPr marL="285750" indent="-285750">
              <a:buClr>
                <a:srgbClr val="FF0000"/>
              </a:buClr>
              <a:buFont typeface="Courier New"/>
              <a:buChar char="o"/>
            </a:pPr>
            <a:r>
              <a:rPr lang="en-US" sz="1600" dirty="0"/>
              <a:t>Data logging modes: </a:t>
            </a:r>
          </a:p>
          <a:p>
            <a:pPr marL="742950" lvl="1" indent="-285750">
              <a:buClr>
                <a:srgbClr val="FF0000"/>
              </a:buClr>
              <a:buFont typeface="Courier New"/>
              <a:buChar char="o"/>
            </a:pPr>
            <a:r>
              <a:rPr lang="en-US" sz="1600" dirty="0"/>
              <a:t>Continuous logging (default mode, logging all temperatures at specific intervals) </a:t>
            </a:r>
          </a:p>
          <a:p>
            <a:pPr marL="742950" lvl="1" indent="-285750">
              <a:buClr>
                <a:srgbClr val="FF0000"/>
              </a:buClr>
              <a:buFont typeface="Courier New"/>
              <a:buChar char="o"/>
            </a:pPr>
            <a:r>
              <a:rPr lang="en-US" sz="1600" dirty="0"/>
              <a:t>Out of limits only and limit-crossing mode (not supported in this version)</a:t>
            </a:r>
          </a:p>
          <a:p>
            <a:pPr marL="285750" indent="-285750">
              <a:buClr>
                <a:srgbClr val="FF0000"/>
              </a:buClr>
              <a:buFont typeface="Courier New"/>
              <a:buChar char="o"/>
            </a:pPr>
            <a:r>
              <a:rPr lang="en-US" sz="1600" dirty="0"/>
              <a:t>Programmable logging interval (10 seconds to &gt;9 hours)</a:t>
            </a:r>
          </a:p>
          <a:p>
            <a:pPr marL="285750" indent="-285750">
              <a:buClr>
                <a:srgbClr val="FF0000"/>
              </a:buClr>
              <a:buFont typeface="Courier New"/>
              <a:buChar char="o"/>
            </a:pPr>
            <a:r>
              <a:rPr lang="en-US" sz="1600" dirty="0"/>
              <a:t>Data Protection: Tag authentication, record integrity, and confidentiality (encryption of temperature measurements)</a:t>
            </a:r>
          </a:p>
          <a:p>
            <a:pPr marL="285750" indent="-285750">
              <a:buClr>
                <a:srgbClr val="FF0000"/>
              </a:buClr>
              <a:buFont typeface="Courier New"/>
              <a:buChar char="o"/>
            </a:pPr>
            <a:r>
              <a:rPr lang="en-US" sz="1600" dirty="0"/>
              <a:t>Trusted architecture with data encryption and end-to-end authentication with the cloud</a:t>
            </a:r>
          </a:p>
          <a:p>
            <a:pPr marL="285750" indent="-285750">
              <a:buClr>
                <a:srgbClr val="FF0000"/>
              </a:buClr>
              <a:buFont typeface="Courier New"/>
              <a:buChar char="o"/>
            </a:pPr>
            <a:r>
              <a:rPr lang="en-US" sz="1600" dirty="0"/>
              <a:t>Temperature Accreditation: calibration procedure according to ISO/IEC 17025</a:t>
            </a:r>
          </a:p>
        </p:txBody>
      </p:sp>
      <p:sp>
        <p:nvSpPr>
          <p:cNvPr id="3" name="Title 1"/>
          <p:cNvSpPr>
            <a:spLocks noGrp="1"/>
          </p:cNvSpPr>
          <p:nvPr>
            <p:ph type="title"/>
          </p:nvPr>
        </p:nvSpPr>
        <p:spPr>
          <a:xfrm>
            <a:off x="4663440" y="388471"/>
            <a:ext cx="7160812" cy="896911"/>
          </a:xfrm>
        </p:spPr>
        <p:txBody>
          <a:bodyPr>
            <a:noAutofit/>
          </a:bodyPr>
          <a:lstStyle/>
          <a:p>
            <a:pPr algn="r"/>
            <a:r>
              <a:rPr lang="en-US" sz="4000" b="1" i="1" dirty="0" smtClean="0">
                <a:solidFill>
                  <a:schemeClr val="bg1"/>
                </a:solidFill>
                <a:effectLst>
                  <a:outerShdw blurRad="50800" dist="38100" dir="2700000">
                    <a:srgbClr val="000000">
                      <a:alpha val="43000"/>
                    </a:srgbClr>
                  </a:outerShdw>
                </a:effectLst>
              </a:rPr>
              <a:t>Temperature Label Features</a:t>
            </a:r>
            <a:endParaRPr lang="en-US" sz="4000" b="1" i="1" dirty="0">
              <a:solidFill>
                <a:schemeClr val="bg1"/>
              </a:solidFill>
              <a:effectLst>
                <a:outerShdw blurRad="50800" dist="38100" dir="2700000">
                  <a:srgbClr val="000000">
                    <a:alpha val="43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1547890"/>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0" y="388471"/>
            <a:ext cx="7252252" cy="896911"/>
          </a:xfrm>
        </p:spPr>
        <p:txBody>
          <a:bodyPr>
            <a:noAutofit/>
          </a:bodyPr>
          <a:lstStyle/>
          <a:p>
            <a:pPr algn="r"/>
            <a:r>
              <a:rPr lang="en-US" sz="3600" b="1" i="1" dirty="0" smtClean="0">
                <a:solidFill>
                  <a:schemeClr val="bg1"/>
                </a:solidFill>
                <a:effectLst>
                  <a:outerShdw blurRad="50800" dist="38100" dir="2700000">
                    <a:srgbClr val="000000">
                      <a:alpha val="43000"/>
                    </a:srgbClr>
                  </a:outerShdw>
                </a:effectLst>
              </a:rPr>
              <a:t>Data Report Screenshots</a:t>
            </a:r>
            <a:endParaRPr lang="en-US" sz="3600" b="1" i="1" dirty="0">
              <a:solidFill>
                <a:schemeClr val="bg1"/>
              </a:solidFill>
              <a:effectLst>
                <a:outerShdw blurRad="50800" dist="38100" dir="2700000">
                  <a:srgbClr val="000000">
                    <a:alpha val="43000"/>
                  </a:srgbClr>
                </a:outerShdw>
              </a:effectLst>
            </a:endParaRPr>
          </a:p>
        </p:txBody>
      </p:sp>
      <p:pic>
        <p:nvPicPr>
          <p:cNvPr id="5" name="Picture 4" descr="two-phones-light-mode.png"/>
          <p:cNvPicPr>
            <a:picLocks noChangeAspect="1"/>
          </p:cNvPicPr>
          <p:nvPr/>
        </p:nvPicPr>
        <p:blipFill>
          <a:blip r:embed="rId2"/>
          <a:stretch>
            <a:fillRect/>
          </a:stretch>
        </p:blipFill>
        <p:spPr>
          <a:xfrm>
            <a:off x="-1406052" y="-169580"/>
            <a:ext cx="8682406" cy="7236786"/>
          </a:xfrm>
          <a:prstGeom prst="rect">
            <a:avLst/>
          </a:prstGeom>
        </p:spPr>
      </p:pic>
      <p:pic>
        <p:nvPicPr>
          <p:cNvPr id="4" name="Picture 3" descr="sc-acm-step-2-show shipment profile.png"/>
          <p:cNvPicPr>
            <a:picLocks noChangeAspect="1"/>
          </p:cNvPicPr>
          <p:nvPr/>
        </p:nvPicPr>
        <p:blipFill>
          <a:blip r:embed="rId3"/>
          <a:srcRect l="5560" t="3704" r="4890"/>
          <a:stretch>
            <a:fillRect/>
          </a:stretch>
        </p:blipFill>
        <p:spPr>
          <a:xfrm>
            <a:off x="6171787" y="1629762"/>
            <a:ext cx="5811037" cy="4809885"/>
          </a:xfrm>
          <a:prstGeom prst="rect">
            <a:avLst/>
          </a:prstGeom>
          <a:ln w="15875" cap="flat" cmpd="sng" algn="ctr">
            <a:solidFill>
              <a:schemeClr val="tx1"/>
            </a:solidFill>
            <a:prstDash val="solid"/>
            <a:round/>
            <a:headEnd type="none" w="med" len="med"/>
            <a:tailEnd type="none" w="med" len="med"/>
          </a:ln>
          <a:effectLst>
            <a:outerShdw blurRad="50800" dist="101600" dir="2700000">
              <a:srgbClr val="000000">
                <a:alpha val="43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1738748"/>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0" y="388471"/>
            <a:ext cx="7252252" cy="896911"/>
          </a:xfrm>
        </p:spPr>
        <p:txBody>
          <a:bodyPr>
            <a:noAutofit/>
          </a:bodyPr>
          <a:lstStyle/>
          <a:p>
            <a:pPr algn="r"/>
            <a:r>
              <a:rPr lang="en-US" sz="3600" b="1" i="1" dirty="0" smtClean="0">
                <a:solidFill>
                  <a:schemeClr val="bg1"/>
                </a:solidFill>
                <a:effectLst>
                  <a:outerShdw blurRad="50800" dist="38100" dir="2700000">
                    <a:srgbClr val="000000">
                      <a:alpha val="43000"/>
                    </a:srgbClr>
                  </a:outerShdw>
                </a:effectLst>
              </a:rPr>
              <a:t>Data Reports</a:t>
            </a:r>
            <a:endParaRPr lang="en-US" sz="3600" b="1" i="1" dirty="0">
              <a:solidFill>
                <a:schemeClr val="bg1"/>
              </a:solidFill>
              <a:effectLst>
                <a:outerShdw blurRad="50800" dist="38100" dir="2700000">
                  <a:srgbClr val="000000">
                    <a:alpha val="43000"/>
                  </a:srgbClr>
                </a:outerShdw>
              </a:effectLst>
            </a:endParaRPr>
          </a:p>
        </p:txBody>
      </p:sp>
      <p:pic>
        <p:nvPicPr>
          <p:cNvPr id="4" name="Picture 3" descr="Shipchain Shipment Detail.png"/>
          <p:cNvPicPr>
            <a:picLocks noChangeAspect="1"/>
          </p:cNvPicPr>
          <p:nvPr/>
        </p:nvPicPr>
        <p:blipFill>
          <a:blip r:embed="rId2">
            <a:lum bright="1000" contrast="-4000"/>
          </a:blip>
          <a:srcRect t="5875" r="393" b="5870"/>
          <a:stretch>
            <a:fillRect/>
          </a:stretch>
        </p:blipFill>
        <p:spPr>
          <a:xfrm>
            <a:off x="-50359" y="0"/>
            <a:ext cx="12242359" cy="687449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1738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6305176" y="379396"/>
            <a:ext cx="4667428" cy="861164"/>
          </a:xfrm>
          <a:effectLst/>
        </p:spPr>
        <p:txBody>
          <a:bodyPr>
            <a:noAutofit/>
          </a:bodyPr>
          <a:lstStyle/>
          <a:p>
            <a:pPr algn="ctr"/>
            <a:r>
              <a:rPr lang="en-US" sz="4000" b="1" i="1" dirty="0" smtClean="0">
                <a:solidFill>
                  <a:srgbClr val="FFFF00"/>
                </a:solidFill>
                <a:effectLst>
                  <a:outerShdw blurRad="50800" dist="38100" dir="2700000">
                    <a:srgbClr val="000000">
                      <a:alpha val="43000"/>
                    </a:srgbClr>
                  </a:outerShdw>
                </a:effectLst>
              </a:rPr>
              <a:t>GEOFENCING</a:t>
            </a:r>
            <a:endParaRPr lang="en-US" sz="4000" b="1" i="1" dirty="0">
              <a:solidFill>
                <a:srgbClr val="FFFF00"/>
              </a:solidFill>
              <a:effectLst>
                <a:outerShdw blurRad="50800" dist="38100" dir="2700000">
                  <a:srgbClr val="000000">
                    <a:alpha val="43000"/>
                  </a:srgbClr>
                </a:outerShdw>
              </a:effectLst>
            </a:endParaRPr>
          </a:p>
        </p:txBody>
      </p:sp>
      <p:sp>
        <p:nvSpPr>
          <p:cNvPr id="25" name="TextBox 24"/>
          <p:cNvSpPr txBox="1"/>
          <p:nvPr/>
        </p:nvSpPr>
        <p:spPr>
          <a:xfrm>
            <a:off x="428802" y="1633054"/>
            <a:ext cx="9565586" cy="1323439"/>
          </a:xfrm>
          <a:prstGeom prst="rect">
            <a:avLst/>
          </a:prstGeom>
          <a:noFill/>
        </p:spPr>
        <p:txBody>
          <a:bodyPr wrap="square" rtlCol="0">
            <a:spAutoFit/>
          </a:bodyPr>
          <a:lstStyle/>
          <a:p>
            <a:pPr marL="457200" lvl="0" indent="-317500">
              <a:buSzPts val="1400"/>
              <a:buChar char="●"/>
            </a:pPr>
            <a:r>
              <a:rPr lang="en" sz="1600" dirty="0" smtClean="0"/>
              <a:t>Full visibility into the location of your shipments in real-time.</a:t>
            </a:r>
            <a:endParaRPr sz="1600" dirty="0" smtClean="0"/>
          </a:p>
          <a:p>
            <a:pPr marL="457200" lvl="0" indent="-317500">
              <a:buSzPts val="1400"/>
              <a:buChar char="●"/>
            </a:pPr>
            <a:r>
              <a:rPr lang="en" sz="1600" dirty="0" smtClean="0"/>
              <a:t>Receive notifications when your shipments are within a given range.</a:t>
            </a:r>
            <a:endParaRPr sz="1600" dirty="0" smtClean="0"/>
          </a:p>
          <a:p>
            <a:pPr marL="457200" lvl="0" indent="-317500">
              <a:buSzPts val="1400"/>
              <a:buChar char="●"/>
            </a:pPr>
            <a:r>
              <a:rPr lang="en" sz="1600" dirty="0" smtClean="0"/>
              <a:t>Reducing detention costs and chargebacks with receivers. </a:t>
            </a:r>
            <a:endParaRPr sz="1600" dirty="0" smtClean="0"/>
          </a:p>
          <a:p>
            <a:pPr marL="457200" lvl="0" indent="-317500">
              <a:buSzPts val="1400"/>
              <a:buChar char="●"/>
            </a:pPr>
            <a:r>
              <a:rPr lang="en" sz="1600" dirty="0" smtClean="0"/>
              <a:t>Can integrate with existing hardware or we can supply low cost hardware.</a:t>
            </a:r>
            <a:endParaRPr sz="1600" dirty="0" smtClean="0"/>
          </a:p>
          <a:p>
            <a:pPr marL="457200" lvl="0" indent="-317500">
              <a:buSzPts val="1400"/>
              <a:buChar char="●"/>
            </a:pPr>
            <a:r>
              <a:rPr lang="en" sz="1600" dirty="0" smtClean="0"/>
              <a:t>Reduced waiting costs of employees.</a:t>
            </a:r>
            <a:endParaRPr sz="1600" dirty="0" smtClean="0"/>
          </a:p>
        </p:txBody>
      </p:sp>
      <p:pic>
        <p:nvPicPr>
          <p:cNvPr id="26" name="Google Shape;271;p38"/>
          <p:cNvPicPr preferRelativeResize="0"/>
          <p:nvPr/>
        </p:nvPicPr>
        <p:blipFill>
          <a:blip r:embed="rId2">
            <a:alphaModFix/>
          </a:blip>
          <a:stretch>
            <a:fillRect/>
          </a:stretch>
        </p:blipFill>
        <p:spPr>
          <a:xfrm>
            <a:off x="8856420" y="1506633"/>
            <a:ext cx="3088200" cy="5229351"/>
          </a:xfrm>
          <a:prstGeom prst="rect">
            <a:avLst/>
          </a:prstGeom>
          <a:noFill/>
          <a:ln>
            <a:noFill/>
          </a:ln>
        </p:spPr>
      </p:pic>
      <p:pic>
        <p:nvPicPr>
          <p:cNvPr id="27" name="Google Shape;272;p38"/>
          <p:cNvPicPr preferRelativeResize="0"/>
          <p:nvPr/>
        </p:nvPicPr>
        <p:blipFill>
          <a:blip r:embed="rId3">
            <a:alphaModFix/>
            <a:lum bright="-11000" contrast="29000"/>
          </a:blip>
          <a:stretch>
            <a:fillRect/>
          </a:stretch>
        </p:blipFill>
        <p:spPr>
          <a:xfrm>
            <a:off x="682617" y="3057383"/>
            <a:ext cx="7225129" cy="3491327"/>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1547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64608" y="388471"/>
            <a:ext cx="6959644" cy="896911"/>
          </a:xfrm>
        </p:spPr>
        <p:txBody>
          <a:bodyPr>
            <a:noAutofit/>
          </a:bodyPr>
          <a:lstStyle/>
          <a:p>
            <a:pPr algn="r"/>
            <a:r>
              <a:rPr lang="en-US" sz="4000" b="1" i="1" dirty="0" smtClean="0">
                <a:solidFill>
                  <a:schemeClr val="bg1"/>
                </a:solidFill>
                <a:effectLst>
                  <a:outerShdw blurRad="50800" dist="38100" dir="2700000">
                    <a:srgbClr val="000000">
                      <a:alpha val="43000"/>
                    </a:srgbClr>
                  </a:outerShdw>
                </a:effectLst>
              </a:rPr>
              <a:t>We Offer a One Stop Shop</a:t>
            </a:r>
            <a:endParaRPr lang="en-US" sz="4000" b="1" i="1" dirty="0">
              <a:solidFill>
                <a:schemeClr val="bg1"/>
              </a:solidFill>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1045882" y="1673410"/>
            <a:ext cx="4900705" cy="3447098"/>
          </a:xfrm>
        </p:spPr>
        <p:txBody>
          <a:bodyPr wrap="square">
            <a:spAutoFit/>
          </a:bodyPr>
          <a:lstStyle/>
          <a:p>
            <a:pPr marL="463550" indent="-463550">
              <a:buClr>
                <a:srgbClr val="FF0000"/>
              </a:buClr>
              <a:buFont typeface="Courier New"/>
              <a:buChar char="o"/>
            </a:pPr>
            <a:r>
              <a:rPr lang="en-US" b="1" dirty="0" smtClean="0"/>
              <a:t>LABELS</a:t>
            </a:r>
          </a:p>
          <a:p>
            <a:pPr marL="463550" indent="-463550">
              <a:buClr>
                <a:srgbClr val="FF0000"/>
              </a:buClr>
              <a:buFont typeface="Courier New"/>
              <a:buChar char="o"/>
            </a:pPr>
            <a:r>
              <a:rPr lang="en-US" b="1" dirty="0"/>
              <a:t>Custom and Small Run </a:t>
            </a:r>
            <a:r>
              <a:rPr lang="en-US" b="1" dirty="0" smtClean="0"/>
              <a:t>Ordering</a:t>
            </a:r>
          </a:p>
          <a:p>
            <a:pPr marL="463550" indent="-463550">
              <a:buClr>
                <a:srgbClr val="FF0000"/>
              </a:buClr>
              <a:buFont typeface="Courier New"/>
              <a:buChar char="o"/>
            </a:pPr>
            <a:r>
              <a:rPr lang="en-US" b="1" dirty="0" smtClean="0"/>
              <a:t>Portal and Mobile App</a:t>
            </a:r>
          </a:p>
          <a:p>
            <a:pPr marL="463550" indent="-463550">
              <a:buClr>
                <a:srgbClr val="FF0000"/>
              </a:buClr>
              <a:buFont typeface="Courier New"/>
              <a:buChar char="o"/>
            </a:pPr>
            <a:r>
              <a:rPr lang="en-US" b="1" dirty="0" smtClean="0"/>
              <a:t>Hosting</a:t>
            </a:r>
          </a:p>
          <a:p>
            <a:pPr marL="463550" indent="-463550">
              <a:buClr>
                <a:srgbClr val="FF0000"/>
              </a:buClr>
              <a:buFont typeface="Courier New"/>
              <a:buChar char="o"/>
            </a:pPr>
            <a:r>
              <a:rPr lang="en-US" b="1" dirty="0" smtClean="0"/>
              <a:t>Encryption/ Security</a:t>
            </a:r>
          </a:p>
          <a:p>
            <a:pPr marL="463550" indent="-463550">
              <a:buClr>
                <a:srgbClr val="FF0000"/>
              </a:buClr>
              <a:buFont typeface="Courier New"/>
              <a:buChar char="o"/>
            </a:pPr>
            <a:r>
              <a:rPr lang="en-US" b="1" dirty="0" smtClean="0"/>
              <a:t>Blockchain </a:t>
            </a:r>
          </a:p>
          <a:p>
            <a:pPr marL="463550" indent="-463550">
              <a:buClr>
                <a:srgbClr val="FF0000"/>
              </a:buClr>
              <a:buFont typeface="Courier New"/>
              <a:buChar char="o"/>
            </a:pPr>
            <a:r>
              <a:rPr lang="en-US" b="1" dirty="0" smtClean="0"/>
              <a:t>API integration</a:t>
            </a:r>
            <a:endParaRPr lang="en-US" b="1" dirty="0"/>
          </a:p>
        </p:txBody>
      </p:sp>
      <p:sp>
        <p:nvSpPr>
          <p:cNvPr id="4" name="Content Placeholder 2"/>
          <p:cNvSpPr txBox="1">
            <a:spLocks/>
          </p:cNvSpPr>
          <p:nvPr/>
        </p:nvSpPr>
        <p:spPr>
          <a:xfrm>
            <a:off x="418356" y="5468473"/>
            <a:ext cx="11295530" cy="1135530"/>
          </a:xfrm>
          <a:prstGeom prst="rect">
            <a:avLst/>
          </a:prstGeom>
        </p:spPr>
        <p:txBody>
          <a:bodyPr vert="horz" lIns="91440" tIns="45720" rIns="91440" bIns="45720" rtlCol="0" anchor="t">
            <a:noAutofit/>
          </a:bodyPr>
          <a:lstStyle/>
          <a:p>
            <a:pPr marL="228600" marR="0" lvl="0" indent="-228600" algn="ctr" defTabSz="914400" rtl="0" eaLnBrk="1" fontAlgn="auto" latinLnBrk="0" hangingPunct="1">
              <a:lnSpc>
                <a:spcPct val="120000"/>
              </a:lnSpc>
              <a:spcBef>
                <a:spcPts val="1000"/>
              </a:spcBef>
              <a:spcAft>
                <a:spcPts val="0"/>
              </a:spcAft>
              <a:buClr>
                <a:schemeClr val="accent1"/>
              </a:buClr>
              <a:buSzPct val="100000"/>
              <a:tabLst/>
              <a:defRPr/>
            </a:pPr>
            <a:r>
              <a:rPr kumimoji="0" lang="en-US" sz="1700" b="0" i="0" u="none" strike="noStrike" kern="1200" cap="none" spc="0" normalizeH="0" baseline="0" noProof="0" dirty="0" smtClean="0">
                <a:ln>
                  <a:noFill/>
                </a:ln>
                <a:solidFill>
                  <a:schemeClr val="tx1"/>
                </a:solidFill>
                <a:effectLst/>
                <a:uLnTx/>
                <a:uFillTx/>
                <a:latin typeface="+mn-lt"/>
                <a:ea typeface="+mn-ea"/>
                <a:cs typeface="+mn-cs"/>
              </a:rPr>
              <a:t>If you are just starting out with NFC or looking to implement a robust and secure supply chain</a:t>
            </a:r>
            <a:r>
              <a:rPr kumimoji="0" lang="en-US" sz="1700" b="0" i="0" u="none" strike="noStrike" kern="1200" cap="none" spc="0" normalizeH="0" noProof="0" dirty="0" smtClean="0">
                <a:ln>
                  <a:noFill/>
                </a:ln>
                <a:solidFill>
                  <a:schemeClr val="tx1"/>
                </a:solidFill>
                <a:effectLst/>
                <a:uLnTx/>
                <a:uFillTx/>
                <a:latin typeface="+mn-lt"/>
                <a:ea typeface="+mn-ea"/>
                <a:cs typeface="+mn-cs"/>
              </a:rPr>
              <a:t> </a:t>
            </a:r>
            <a:r>
              <a:rPr kumimoji="0" lang="en-US" sz="1700" b="0" i="0" u="none" strike="noStrike" kern="1200" cap="none" spc="0" normalizeH="0" baseline="0" noProof="0" dirty="0" smtClean="0">
                <a:ln>
                  <a:noFill/>
                </a:ln>
                <a:solidFill>
                  <a:schemeClr val="tx1"/>
                </a:solidFill>
                <a:effectLst/>
                <a:uLnTx/>
                <a:uFillTx/>
                <a:latin typeface="+mn-lt"/>
                <a:ea typeface="+mn-ea"/>
                <a:cs typeface="+mn-cs"/>
              </a:rPr>
              <a:t>management solution, contact us for a consultation on how to </a:t>
            </a:r>
            <a:r>
              <a:rPr lang="en-US" sz="1700" dirty="0" smtClean="0"/>
              <a:t>implement</a:t>
            </a:r>
            <a:r>
              <a:rPr kumimoji="0" lang="en-US" sz="1700" b="0" i="0" u="none" strike="noStrike" kern="1200" cap="none" spc="0" normalizeH="0" baseline="0" noProof="0" dirty="0" smtClean="0">
                <a:ln>
                  <a:noFill/>
                </a:ln>
                <a:solidFill>
                  <a:schemeClr val="tx1"/>
                </a:solidFill>
                <a:effectLst/>
                <a:uLnTx/>
                <a:uFillTx/>
                <a:latin typeface="+mn-lt"/>
                <a:ea typeface="+mn-ea"/>
                <a:cs typeface="+mn-cs"/>
              </a:rPr>
              <a:t>.</a:t>
            </a:r>
          </a:p>
          <a:p>
            <a:pPr marL="228600" marR="0" lvl="0" indent="-228600" algn="ctr" defTabSz="914400" rtl="0" eaLnBrk="1" fontAlgn="auto" latinLnBrk="0" hangingPunct="1">
              <a:lnSpc>
                <a:spcPct val="120000"/>
              </a:lnSpc>
              <a:spcBef>
                <a:spcPts val="1000"/>
              </a:spcBef>
              <a:buClr>
                <a:schemeClr val="accent1"/>
              </a:buClr>
              <a:buSzPct val="100000"/>
              <a:tabLst/>
              <a:defRPr/>
            </a:pPr>
            <a:r>
              <a:rPr kumimoji="0" lang="en-US" sz="1700" b="0" i="0" u="none" strike="noStrike" kern="1200" cap="none" spc="0" normalizeH="0" baseline="0" noProof="0" dirty="0" smtClean="0">
                <a:ln>
                  <a:noFill/>
                </a:ln>
                <a:solidFill>
                  <a:schemeClr val="tx1"/>
                </a:solidFill>
                <a:effectLst/>
                <a:uLnTx/>
                <a:uFillTx/>
                <a:latin typeface="+mn-lt"/>
                <a:ea typeface="+mn-ea"/>
                <a:cs typeface="+mn-cs"/>
              </a:rPr>
              <a:t> </a:t>
            </a:r>
            <a:r>
              <a:rPr lang="en-US" sz="2200" b="1" dirty="0" smtClean="0">
                <a:hlinkClick r:id="rId2"/>
              </a:rPr>
              <a:t>info@gtxcorp.com</a:t>
            </a:r>
            <a:r>
              <a:rPr lang="en-US" sz="2200" b="1" dirty="0" smtClean="0"/>
              <a:t>                 </a:t>
            </a:r>
            <a:r>
              <a:rPr lang="en-US" sz="2200" b="1" dirty="0" smtClean="0">
                <a:solidFill>
                  <a:srgbClr val="FF0000"/>
                </a:solidFill>
              </a:rPr>
              <a:t>213-489-3019  </a:t>
            </a:r>
            <a:endParaRPr kumimoji="0" lang="en-US" sz="22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pPr>
            <a:endParaRPr kumimoji="0" lang="en-US" sz="17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Screen Shot 2019-04-26 at 2.22.06 PM.png"/>
          <p:cNvPicPr>
            <a:picLocks noChangeAspect="1"/>
          </p:cNvPicPr>
          <p:nvPr/>
        </p:nvPicPr>
        <p:blipFill>
          <a:blip r:embed="rId3">
            <a:lum contrast="9000"/>
          </a:blip>
          <a:stretch>
            <a:fillRect/>
          </a:stretch>
        </p:blipFill>
        <p:spPr>
          <a:xfrm>
            <a:off x="6763653" y="2104603"/>
            <a:ext cx="4726114" cy="3274223"/>
          </a:xfrm>
          <a:prstGeom prst="rect">
            <a:avLst/>
          </a:prstGeom>
          <a:effectLst>
            <a:outerShdw blurRad="203200" dist="38100" dir="2700000">
              <a:srgbClr val="000000">
                <a:alpha val="71000"/>
              </a:srgbClr>
            </a:outerShdw>
          </a:effectLst>
        </p:spPr>
      </p:pic>
      <p:sp>
        <p:nvSpPr>
          <p:cNvPr id="6" name="TextBox 5"/>
          <p:cNvSpPr txBox="1"/>
          <p:nvPr/>
        </p:nvSpPr>
        <p:spPr>
          <a:xfrm>
            <a:off x="6738474" y="1598707"/>
            <a:ext cx="5214470" cy="415498"/>
          </a:xfrm>
          <a:prstGeom prst="rect">
            <a:avLst/>
          </a:prstGeom>
          <a:noFill/>
        </p:spPr>
        <p:txBody>
          <a:bodyPr wrap="square" rtlCol="0">
            <a:spAutoFit/>
          </a:bodyPr>
          <a:lstStyle/>
          <a:p>
            <a:r>
              <a:rPr lang="en-US" sz="2100" b="1" dirty="0" smtClean="0"/>
              <a:t>LIVE ONLINE DATABASE INTEGRATION</a:t>
            </a:r>
            <a:endParaRPr lang="en-US" sz="21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9329813"/>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24" name="Picture 23" descr="veritap yellow.png"/>
          <p:cNvPicPr>
            <a:picLocks noChangeAspect="1"/>
          </p:cNvPicPr>
          <p:nvPr/>
        </p:nvPicPr>
        <p:blipFill>
          <a:blip r:embed="rId2"/>
          <a:stretch>
            <a:fillRect/>
          </a:stretch>
        </p:blipFill>
        <p:spPr>
          <a:xfrm>
            <a:off x="14941" y="2740985"/>
            <a:ext cx="2764118" cy="3199031"/>
          </a:xfrm>
          <a:prstGeom prst="rect">
            <a:avLst/>
          </a:prstGeom>
        </p:spPr>
      </p:pic>
      <p:sp>
        <p:nvSpPr>
          <p:cNvPr id="3" name="Title 1"/>
          <p:cNvSpPr>
            <a:spLocks noGrp="1"/>
          </p:cNvSpPr>
          <p:nvPr>
            <p:ph type="title"/>
          </p:nvPr>
        </p:nvSpPr>
        <p:spPr>
          <a:xfrm>
            <a:off x="6305176" y="134471"/>
            <a:ext cx="4667428" cy="1106089"/>
          </a:xfrm>
          <a:effectLst/>
        </p:spPr>
        <p:txBody>
          <a:bodyPr>
            <a:noAutofit/>
          </a:bodyPr>
          <a:lstStyle/>
          <a:p>
            <a:pPr algn="ctr"/>
            <a:r>
              <a:rPr lang="en-US" sz="2600" b="1" i="1" dirty="0" smtClean="0">
                <a:solidFill>
                  <a:srgbClr val="FFFF00"/>
                </a:solidFill>
                <a:effectLst>
                  <a:outerShdw blurRad="50800" dist="38100" dir="2700000">
                    <a:srgbClr val="000000">
                      <a:alpha val="43000"/>
                    </a:srgbClr>
                  </a:outerShdw>
                </a:effectLst>
              </a:rPr>
              <a:t>Where Is My Stuff?</a:t>
            </a:r>
            <a:br>
              <a:rPr lang="en-US" sz="2600" b="1" i="1" dirty="0" smtClean="0">
                <a:solidFill>
                  <a:srgbClr val="FFFF00"/>
                </a:solidFill>
                <a:effectLst>
                  <a:outerShdw blurRad="50800" dist="38100" dir="2700000">
                    <a:srgbClr val="000000">
                      <a:alpha val="43000"/>
                    </a:srgbClr>
                  </a:outerShdw>
                </a:effectLst>
              </a:rPr>
            </a:br>
            <a:r>
              <a:rPr lang="en-US" sz="2600" b="1" i="1" dirty="0" smtClean="0">
                <a:solidFill>
                  <a:srgbClr val="FFFF00"/>
                </a:solidFill>
                <a:effectLst>
                  <a:outerShdw blurRad="50800" dist="38100" dir="2700000">
                    <a:srgbClr val="000000">
                      <a:alpha val="43000"/>
                    </a:srgbClr>
                  </a:outerShdw>
                </a:effectLst>
              </a:rPr>
              <a:t>How Did It Get There?</a:t>
            </a:r>
            <a:br>
              <a:rPr lang="en-US" sz="2600" b="1" i="1" dirty="0" smtClean="0">
                <a:solidFill>
                  <a:srgbClr val="FFFF00"/>
                </a:solidFill>
                <a:effectLst>
                  <a:outerShdw blurRad="50800" dist="38100" dir="2700000">
                    <a:srgbClr val="000000">
                      <a:alpha val="43000"/>
                    </a:srgbClr>
                  </a:outerShdw>
                </a:effectLst>
              </a:rPr>
            </a:br>
            <a:r>
              <a:rPr lang="en-US" sz="2600" b="1" i="1" dirty="0" smtClean="0">
                <a:solidFill>
                  <a:srgbClr val="FFFF00"/>
                </a:solidFill>
                <a:effectLst>
                  <a:outerShdw blurRad="50800" dist="38100" dir="2700000">
                    <a:srgbClr val="000000">
                      <a:alpha val="43000"/>
                    </a:srgbClr>
                  </a:outerShdw>
                </a:effectLst>
              </a:rPr>
              <a:t>Is It In Good Condition?</a:t>
            </a:r>
            <a:endParaRPr lang="en-US" sz="2600" b="1" i="1" dirty="0">
              <a:solidFill>
                <a:srgbClr val="FFFF00"/>
              </a:solidFill>
              <a:effectLst>
                <a:outerShdw blurRad="50800" dist="38100" dir="2700000">
                  <a:srgbClr val="000000">
                    <a:alpha val="43000"/>
                  </a:srgbClr>
                </a:outerShdw>
              </a:effectLst>
            </a:endParaRPr>
          </a:p>
        </p:txBody>
      </p:sp>
      <p:sp>
        <p:nvSpPr>
          <p:cNvPr id="5" name="TextBox 4"/>
          <p:cNvSpPr txBox="1"/>
          <p:nvPr/>
        </p:nvSpPr>
        <p:spPr>
          <a:xfrm>
            <a:off x="2823884" y="1778001"/>
            <a:ext cx="6335058" cy="692497"/>
          </a:xfrm>
          <a:prstGeom prst="rect">
            <a:avLst/>
          </a:prstGeom>
          <a:noFill/>
        </p:spPr>
        <p:txBody>
          <a:bodyPr wrap="square" rtlCol="0">
            <a:spAutoFit/>
          </a:bodyPr>
          <a:lstStyle/>
          <a:p>
            <a:pPr algn="ctr">
              <a:spcAft>
                <a:spcPts val="600"/>
              </a:spcAft>
            </a:pPr>
            <a:r>
              <a:rPr lang="en-US" sz="1700" b="1" dirty="0" err="1" smtClean="0"/>
              <a:t>Veritap</a:t>
            </a:r>
            <a:r>
              <a:rPr lang="en-US" sz="1700" b="1" dirty="0" smtClean="0"/>
              <a:t> was founded with the mission of solving </a:t>
            </a:r>
          </a:p>
          <a:p>
            <a:pPr algn="ctr">
              <a:spcAft>
                <a:spcPts val="600"/>
              </a:spcAft>
            </a:pPr>
            <a:r>
              <a:rPr lang="en-US" sz="1700" b="1" dirty="0" smtClean="0"/>
              <a:t>the greatest problems facing the logistics industry today.</a:t>
            </a:r>
          </a:p>
          <a:p>
            <a:pPr algn="ctr">
              <a:spcAft>
                <a:spcPts val="600"/>
              </a:spcAft>
            </a:pPr>
            <a:endParaRPr lang="en-US" dirty="0"/>
          </a:p>
        </p:txBody>
      </p:sp>
      <p:grpSp>
        <p:nvGrpSpPr>
          <p:cNvPr id="8" name="Google Shape;119;p28"/>
          <p:cNvGrpSpPr/>
          <p:nvPr/>
        </p:nvGrpSpPr>
        <p:grpSpPr>
          <a:xfrm>
            <a:off x="1778000" y="3585348"/>
            <a:ext cx="10204823" cy="900741"/>
            <a:chOff x="1383750" y="2071218"/>
            <a:chExt cx="9776194" cy="771932"/>
          </a:xfrm>
        </p:grpSpPr>
        <p:sp>
          <p:nvSpPr>
            <p:cNvPr id="9" name="Google Shape;120;p28"/>
            <p:cNvSpPr txBox="1"/>
            <p:nvPr/>
          </p:nvSpPr>
          <p:spPr>
            <a:xfrm>
              <a:off x="1383750" y="2169295"/>
              <a:ext cx="2327564" cy="57845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2500" b="1" dirty="0" smtClean="0">
                  <a:solidFill>
                    <a:schemeClr val="accent1"/>
                  </a:solidFill>
                  <a:latin typeface="Helvetica Neue Light"/>
                  <a:ea typeface="Helvetica Neue Light"/>
                  <a:cs typeface="Helvetica Neue Light"/>
                  <a:sym typeface="Helvetica Neue Light"/>
                </a:rPr>
                <a:t>TRACKING</a:t>
              </a:r>
              <a:endParaRPr lang="en" sz="2500" b="1" dirty="0">
                <a:solidFill>
                  <a:schemeClr val="accent1"/>
                </a:solidFill>
                <a:latin typeface="Helvetica Neue Light"/>
                <a:ea typeface="Helvetica Neue Light"/>
                <a:cs typeface="Helvetica Neue Light"/>
                <a:sym typeface="Helvetica Neue Light"/>
              </a:endParaRPr>
            </a:p>
          </p:txBody>
        </p:sp>
        <p:sp>
          <p:nvSpPr>
            <p:cNvPr id="10" name="Google Shape;121;p28"/>
            <p:cNvSpPr/>
            <p:nvPr/>
          </p:nvSpPr>
          <p:spPr>
            <a:xfrm>
              <a:off x="4043540" y="2071218"/>
              <a:ext cx="0" cy="771932"/>
            </a:xfrm>
            <a:custGeom>
              <a:avLst/>
              <a:gdLst/>
              <a:ahLst/>
              <a:cxnLst/>
              <a:rect l="l" t="t" r="r" b="b"/>
              <a:pathLst>
                <a:path w="120000" h="914400" extrusionOk="0">
                  <a:moveTo>
                    <a:pt x="0" y="0"/>
                  </a:moveTo>
                  <a:lnTo>
                    <a:pt x="0" y="914400"/>
                  </a:lnTo>
                </a:path>
              </a:pathLst>
            </a:custGeom>
            <a:noFill/>
            <a:ln w="42275" cap="flat" cmpd="sng">
              <a:solidFill>
                <a:srgbClr val="EB672C"/>
              </a:solidFill>
              <a:prstDash val="solid"/>
              <a:round/>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100">
                <a:solidFill>
                  <a:schemeClr val="dk1"/>
                </a:solidFill>
                <a:latin typeface="Helvetica Neue Light"/>
                <a:ea typeface="Helvetica Neue Light"/>
                <a:cs typeface="Helvetica Neue Light"/>
                <a:sym typeface="Helvetica Neue Light"/>
              </a:endParaRPr>
            </a:p>
          </p:txBody>
        </p:sp>
        <p:sp>
          <p:nvSpPr>
            <p:cNvPr id="11" name="Google Shape;122;p28"/>
            <p:cNvSpPr txBox="1"/>
            <p:nvPr/>
          </p:nvSpPr>
          <p:spPr>
            <a:xfrm>
              <a:off x="4061391" y="2071218"/>
              <a:ext cx="7098553" cy="771932"/>
            </a:xfrm>
            <a:prstGeom prst="rect">
              <a:avLst/>
            </a:prstGeom>
            <a:solidFill>
              <a:srgbClr val="F2F2F2"/>
            </a:solidFill>
            <a:ln>
              <a:noFill/>
            </a:ln>
          </p:spPr>
          <p:txBody>
            <a:bodyPr spcFirstLastPara="1" wrap="square" lIns="0" tIns="0" rIns="0" bIns="0" anchor="ctr" anchorCtr="0">
              <a:noAutofit/>
            </a:bodyPr>
            <a:lstStyle/>
            <a:p>
              <a:pPr marL="203200" marR="698500" lvl="0" indent="0" algn="l" rtl="0">
                <a:lnSpc>
                  <a:spcPct val="100000"/>
                </a:lnSpc>
                <a:spcBef>
                  <a:spcPts val="0"/>
                </a:spcBef>
                <a:spcAft>
                  <a:spcPts val="0"/>
                </a:spcAft>
                <a:buNone/>
              </a:pPr>
              <a:r>
                <a:rPr lang="en" sz="1600" dirty="0">
                  <a:solidFill>
                    <a:schemeClr val="dk2"/>
                  </a:solidFill>
                  <a:latin typeface="Helvetica Neue Light"/>
                  <a:ea typeface="Helvetica Neue Light"/>
                  <a:cs typeface="Helvetica Neue Light"/>
                  <a:sym typeface="Helvetica Neue Light"/>
                </a:rPr>
                <a:t>No unified system or method to track intermodal cargo. Billions of dollars in economic loss stems from freight tracking issues</a:t>
              </a:r>
              <a:endParaRPr sz="1600" dirty="0">
                <a:solidFill>
                  <a:schemeClr val="dk2"/>
                </a:solidFill>
                <a:latin typeface="Helvetica Neue Light"/>
                <a:ea typeface="Helvetica Neue Light"/>
                <a:cs typeface="Helvetica Neue Light"/>
                <a:sym typeface="Helvetica Neue Light"/>
              </a:endParaRPr>
            </a:p>
          </p:txBody>
        </p:sp>
      </p:grpSp>
      <p:grpSp>
        <p:nvGrpSpPr>
          <p:cNvPr id="12" name="Google Shape;124;p28"/>
          <p:cNvGrpSpPr/>
          <p:nvPr/>
        </p:nvGrpSpPr>
        <p:grpSpPr>
          <a:xfrm>
            <a:off x="1778000" y="4330536"/>
            <a:ext cx="10204823" cy="900741"/>
            <a:chOff x="1383750" y="3064802"/>
            <a:chExt cx="9776194" cy="771932"/>
          </a:xfrm>
        </p:grpSpPr>
        <p:sp>
          <p:nvSpPr>
            <p:cNvPr id="13" name="Google Shape;125;p28"/>
            <p:cNvSpPr txBox="1"/>
            <p:nvPr/>
          </p:nvSpPr>
          <p:spPr>
            <a:xfrm>
              <a:off x="1383750" y="3162879"/>
              <a:ext cx="2327564" cy="57845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2500" b="1" dirty="0" smtClean="0">
                  <a:solidFill>
                    <a:schemeClr val="accent1"/>
                  </a:solidFill>
                  <a:latin typeface="Helvetica Neue Light"/>
                  <a:ea typeface="Helvetica Neue Light"/>
                  <a:cs typeface="Helvetica Neue Light"/>
                  <a:sym typeface="Helvetica Neue Light"/>
                </a:rPr>
                <a:t>FRAUD</a:t>
              </a:r>
              <a:endParaRPr lang="en" sz="2500" b="1" dirty="0">
                <a:solidFill>
                  <a:schemeClr val="accent1"/>
                </a:solidFill>
                <a:latin typeface="Helvetica Neue Light"/>
                <a:ea typeface="Helvetica Neue Light"/>
                <a:cs typeface="Helvetica Neue Light"/>
                <a:sym typeface="Helvetica Neue Light"/>
              </a:endParaRPr>
            </a:p>
          </p:txBody>
        </p:sp>
        <p:sp>
          <p:nvSpPr>
            <p:cNvPr id="14" name="Google Shape;126;p28"/>
            <p:cNvSpPr/>
            <p:nvPr/>
          </p:nvSpPr>
          <p:spPr>
            <a:xfrm>
              <a:off x="4043540" y="3064802"/>
              <a:ext cx="0" cy="771932"/>
            </a:xfrm>
            <a:custGeom>
              <a:avLst/>
              <a:gdLst/>
              <a:ahLst/>
              <a:cxnLst/>
              <a:rect l="l" t="t" r="r" b="b"/>
              <a:pathLst>
                <a:path w="120000" h="914400" extrusionOk="0">
                  <a:moveTo>
                    <a:pt x="0" y="0"/>
                  </a:moveTo>
                  <a:lnTo>
                    <a:pt x="0" y="914400"/>
                  </a:lnTo>
                </a:path>
              </a:pathLst>
            </a:custGeom>
            <a:noFill/>
            <a:ln w="42275" cap="flat" cmpd="sng">
              <a:solidFill>
                <a:srgbClr val="EB672C"/>
              </a:solidFill>
              <a:prstDash val="solid"/>
              <a:round/>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100">
                <a:solidFill>
                  <a:schemeClr val="dk1"/>
                </a:solidFill>
                <a:latin typeface="Helvetica Neue Light"/>
                <a:ea typeface="Helvetica Neue Light"/>
                <a:cs typeface="Helvetica Neue Light"/>
                <a:sym typeface="Helvetica Neue Light"/>
              </a:endParaRPr>
            </a:p>
          </p:txBody>
        </p:sp>
        <p:sp>
          <p:nvSpPr>
            <p:cNvPr id="15" name="Google Shape;127;p28"/>
            <p:cNvSpPr txBox="1"/>
            <p:nvPr/>
          </p:nvSpPr>
          <p:spPr>
            <a:xfrm>
              <a:off x="4061391" y="3064802"/>
              <a:ext cx="7098553" cy="771932"/>
            </a:xfrm>
            <a:prstGeom prst="rect">
              <a:avLst/>
            </a:prstGeom>
            <a:solidFill>
              <a:srgbClr val="F2F2F2"/>
            </a:solidFill>
            <a:ln>
              <a:noFill/>
            </a:ln>
          </p:spPr>
          <p:txBody>
            <a:bodyPr spcFirstLastPara="1" wrap="square" lIns="0" tIns="0" rIns="0" bIns="0" anchor="ctr" anchorCtr="0">
              <a:noAutofit/>
            </a:bodyPr>
            <a:lstStyle/>
            <a:p>
              <a:pPr marL="203200" marR="698500" lvl="0" indent="0" algn="l" rtl="0">
                <a:spcBef>
                  <a:spcPts val="0"/>
                </a:spcBef>
                <a:spcAft>
                  <a:spcPts val="0"/>
                </a:spcAft>
                <a:buNone/>
              </a:pPr>
              <a:r>
                <a:rPr lang="en" sz="1600" dirty="0">
                  <a:solidFill>
                    <a:schemeClr val="dk2"/>
                  </a:solidFill>
                  <a:latin typeface="Helvetica Neue Light"/>
                  <a:ea typeface="Helvetica Neue Light"/>
                  <a:cs typeface="Helvetica Neue Light"/>
                  <a:sym typeface="Helvetica Neue Light"/>
                </a:rPr>
                <a:t>$30 billion in annual losses due to freight theft in the U.S alone according to the FBI, increasing consumer pricing by upwards of 20%</a:t>
              </a:r>
              <a:endParaRPr sz="1600" dirty="0"/>
            </a:p>
          </p:txBody>
        </p:sp>
      </p:grpSp>
      <p:grpSp>
        <p:nvGrpSpPr>
          <p:cNvPr id="16" name="Google Shape;128;p28"/>
          <p:cNvGrpSpPr/>
          <p:nvPr/>
        </p:nvGrpSpPr>
        <p:grpSpPr>
          <a:xfrm>
            <a:off x="1778000" y="5075724"/>
            <a:ext cx="10204823" cy="900741"/>
            <a:chOff x="1383750" y="4058386"/>
            <a:chExt cx="9776194" cy="771932"/>
          </a:xfrm>
        </p:grpSpPr>
        <p:sp>
          <p:nvSpPr>
            <p:cNvPr id="17" name="Google Shape;129;p28"/>
            <p:cNvSpPr txBox="1"/>
            <p:nvPr/>
          </p:nvSpPr>
          <p:spPr>
            <a:xfrm>
              <a:off x="1383750" y="4156463"/>
              <a:ext cx="2327564" cy="57845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2500" b="1" dirty="0" smtClean="0">
                  <a:solidFill>
                    <a:schemeClr val="accent1"/>
                  </a:solidFill>
                  <a:latin typeface="Helvetica Neue Light"/>
                  <a:ea typeface="Helvetica Neue Light"/>
                  <a:cs typeface="Helvetica Neue Light"/>
                  <a:sym typeface="Helvetica Neue Light"/>
                </a:rPr>
                <a:t>RECALLS</a:t>
              </a:r>
              <a:endParaRPr lang="en" sz="2500" b="1" dirty="0">
                <a:solidFill>
                  <a:schemeClr val="accent1"/>
                </a:solidFill>
                <a:latin typeface="Helvetica Neue Light"/>
                <a:ea typeface="Helvetica Neue Light"/>
                <a:cs typeface="Helvetica Neue Light"/>
                <a:sym typeface="Helvetica Neue Light"/>
              </a:endParaRPr>
            </a:p>
          </p:txBody>
        </p:sp>
        <p:sp>
          <p:nvSpPr>
            <p:cNvPr id="18" name="Google Shape;130;p28"/>
            <p:cNvSpPr/>
            <p:nvPr/>
          </p:nvSpPr>
          <p:spPr>
            <a:xfrm>
              <a:off x="4043540" y="4058386"/>
              <a:ext cx="0" cy="771932"/>
            </a:xfrm>
            <a:custGeom>
              <a:avLst/>
              <a:gdLst/>
              <a:ahLst/>
              <a:cxnLst/>
              <a:rect l="l" t="t" r="r" b="b"/>
              <a:pathLst>
                <a:path w="120000" h="914400" extrusionOk="0">
                  <a:moveTo>
                    <a:pt x="0" y="0"/>
                  </a:moveTo>
                  <a:lnTo>
                    <a:pt x="0" y="914400"/>
                  </a:lnTo>
                </a:path>
              </a:pathLst>
            </a:custGeom>
            <a:noFill/>
            <a:ln w="42275" cap="flat" cmpd="sng">
              <a:solidFill>
                <a:srgbClr val="EB672C"/>
              </a:solidFill>
              <a:prstDash val="solid"/>
              <a:round/>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100">
                <a:solidFill>
                  <a:schemeClr val="dk1"/>
                </a:solidFill>
                <a:latin typeface="Helvetica Neue Light"/>
                <a:ea typeface="Helvetica Neue Light"/>
                <a:cs typeface="Helvetica Neue Light"/>
                <a:sym typeface="Helvetica Neue Light"/>
              </a:endParaRPr>
            </a:p>
          </p:txBody>
        </p:sp>
        <p:sp>
          <p:nvSpPr>
            <p:cNvPr id="19" name="Google Shape;131;p28"/>
            <p:cNvSpPr txBox="1"/>
            <p:nvPr/>
          </p:nvSpPr>
          <p:spPr>
            <a:xfrm>
              <a:off x="4061391" y="4058386"/>
              <a:ext cx="7098553" cy="771932"/>
            </a:xfrm>
            <a:prstGeom prst="rect">
              <a:avLst/>
            </a:prstGeom>
            <a:solidFill>
              <a:srgbClr val="F2F2F2"/>
            </a:solidFill>
            <a:ln>
              <a:noFill/>
            </a:ln>
          </p:spPr>
          <p:txBody>
            <a:bodyPr spcFirstLastPara="1" wrap="square" lIns="0" tIns="0" rIns="0" bIns="0" anchor="ctr" anchorCtr="0">
              <a:noAutofit/>
            </a:bodyPr>
            <a:lstStyle/>
            <a:p>
              <a:pPr marL="203200" marR="698500" lvl="0" indent="0" algn="l" rtl="0">
                <a:spcBef>
                  <a:spcPts val="0"/>
                </a:spcBef>
                <a:spcAft>
                  <a:spcPts val="0"/>
                </a:spcAft>
                <a:buNone/>
              </a:pPr>
              <a:r>
                <a:rPr lang="en" sz="1600" dirty="0">
                  <a:solidFill>
                    <a:schemeClr val="dk2"/>
                  </a:solidFill>
                  <a:latin typeface="Helvetica Neue Light"/>
                  <a:ea typeface="Helvetica Neue Light"/>
                  <a:cs typeface="Helvetica Neue Light"/>
                  <a:sym typeface="Helvetica Neue Light"/>
                </a:rPr>
                <a:t>Lack of visibility often leads to lack of granularity in recalls.  Our goal is to be able to provide surgical recalls.</a:t>
              </a:r>
              <a:endParaRPr sz="1600" dirty="0"/>
            </a:p>
          </p:txBody>
        </p:sp>
      </p:grpSp>
      <p:grpSp>
        <p:nvGrpSpPr>
          <p:cNvPr id="20" name="Google Shape;132;p28"/>
          <p:cNvGrpSpPr/>
          <p:nvPr/>
        </p:nvGrpSpPr>
        <p:grpSpPr>
          <a:xfrm>
            <a:off x="1778000" y="2913525"/>
            <a:ext cx="10204823" cy="900741"/>
            <a:chOff x="1383750" y="5051970"/>
            <a:chExt cx="9776194" cy="771932"/>
          </a:xfrm>
        </p:grpSpPr>
        <p:sp>
          <p:nvSpPr>
            <p:cNvPr id="21" name="Google Shape;133;p28"/>
            <p:cNvSpPr txBox="1"/>
            <p:nvPr/>
          </p:nvSpPr>
          <p:spPr>
            <a:xfrm>
              <a:off x="1383750" y="5150047"/>
              <a:ext cx="2327564" cy="578458"/>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2500" b="1" dirty="0">
                  <a:solidFill>
                    <a:schemeClr val="accent1"/>
                  </a:solidFill>
                  <a:latin typeface="Helvetica Neue Light"/>
                  <a:ea typeface="Helvetica Neue Light"/>
                  <a:cs typeface="Helvetica Neue Light"/>
                  <a:sym typeface="Helvetica Neue Light"/>
                </a:rPr>
                <a:t>VISIBILITY</a:t>
              </a:r>
              <a:endParaRPr sz="2500" b="1" dirty="0"/>
            </a:p>
          </p:txBody>
        </p:sp>
        <p:sp>
          <p:nvSpPr>
            <p:cNvPr id="22" name="Google Shape;134;p28"/>
            <p:cNvSpPr/>
            <p:nvPr/>
          </p:nvSpPr>
          <p:spPr>
            <a:xfrm>
              <a:off x="4043540" y="5051970"/>
              <a:ext cx="0" cy="771932"/>
            </a:xfrm>
            <a:custGeom>
              <a:avLst/>
              <a:gdLst/>
              <a:ahLst/>
              <a:cxnLst/>
              <a:rect l="l" t="t" r="r" b="b"/>
              <a:pathLst>
                <a:path w="120000" h="914400" extrusionOk="0">
                  <a:moveTo>
                    <a:pt x="0" y="0"/>
                  </a:moveTo>
                  <a:lnTo>
                    <a:pt x="0" y="914400"/>
                  </a:lnTo>
                </a:path>
              </a:pathLst>
            </a:custGeom>
            <a:noFill/>
            <a:ln w="42275" cap="flat" cmpd="sng">
              <a:solidFill>
                <a:srgbClr val="EB672C"/>
              </a:solidFill>
              <a:prstDash val="solid"/>
              <a:round/>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100">
                <a:solidFill>
                  <a:schemeClr val="dk1"/>
                </a:solidFill>
                <a:latin typeface="Helvetica Neue Light"/>
                <a:ea typeface="Helvetica Neue Light"/>
                <a:cs typeface="Helvetica Neue Light"/>
                <a:sym typeface="Helvetica Neue Light"/>
              </a:endParaRPr>
            </a:p>
          </p:txBody>
        </p:sp>
        <p:sp>
          <p:nvSpPr>
            <p:cNvPr id="23" name="Google Shape;135;p28"/>
            <p:cNvSpPr txBox="1"/>
            <p:nvPr/>
          </p:nvSpPr>
          <p:spPr>
            <a:xfrm>
              <a:off x="4061391" y="5051970"/>
              <a:ext cx="7098553" cy="771932"/>
            </a:xfrm>
            <a:prstGeom prst="rect">
              <a:avLst/>
            </a:prstGeom>
            <a:solidFill>
              <a:srgbClr val="F2F2F2"/>
            </a:solidFill>
            <a:ln>
              <a:noFill/>
            </a:ln>
          </p:spPr>
          <p:txBody>
            <a:bodyPr spcFirstLastPara="1" wrap="square" lIns="0" tIns="0" rIns="0" bIns="0" anchor="ctr" anchorCtr="0">
              <a:noAutofit/>
            </a:bodyPr>
            <a:lstStyle/>
            <a:p>
              <a:pPr marL="203200" marR="698500" lvl="0" indent="0" algn="l" rtl="0">
                <a:spcBef>
                  <a:spcPts val="0"/>
                </a:spcBef>
                <a:spcAft>
                  <a:spcPts val="0"/>
                </a:spcAft>
                <a:buNone/>
              </a:pPr>
              <a:r>
                <a:rPr lang="en" sz="1600" dirty="0">
                  <a:solidFill>
                    <a:schemeClr val="dk2"/>
                  </a:solidFill>
                  <a:latin typeface="Helvetica Neue Light"/>
                  <a:ea typeface="Helvetica Neue Light"/>
                  <a:cs typeface="Helvetica Neue Light"/>
                  <a:sym typeface="Helvetica Neue Light"/>
                </a:rPr>
                <a:t>The #1 obstacle that supply chain leaders are looking to overcome is the lack of transparency and visibility</a:t>
              </a:r>
              <a:endParaRPr sz="1600"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154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7B2A6DE5-1B76-49A6-991B-2FF3F9E68E20}"/>
              </a:ext>
            </a:extLst>
          </p:cNvPr>
          <p:cNvSpPr>
            <a:spLocks noGrp="1"/>
          </p:cNvSpPr>
          <p:nvPr>
            <p:ph type="title"/>
          </p:nvPr>
        </p:nvSpPr>
        <p:spPr>
          <a:xfrm>
            <a:off x="3813048" y="0"/>
            <a:ext cx="7434071" cy="1362456"/>
          </a:xfrm>
          <a:effectLst>
            <a:outerShdw blurRad="101600" dist="38100" dir="2700000">
              <a:srgbClr val="000000">
                <a:alpha val="78000"/>
              </a:srgbClr>
            </a:outerShdw>
          </a:effectLst>
        </p:spPr>
        <p:txBody>
          <a:bodyPr>
            <a:noAutofit/>
          </a:bodyPr>
          <a:lstStyle/>
          <a:p>
            <a:pPr algn="r"/>
            <a:r>
              <a:rPr lang="en-US" b="1" i="1" dirty="0" smtClean="0">
                <a:solidFill>
                  <a:schemeClr val="bg1"/>
                </a:solidFill>
                <a:effectLst>
                  <a:outerShdw blurRad="50800" dist="38100" dir="2700000">
                    <a:srgbClr val="000000">
                      <a:alpha val="43000"/>
                    </a:srgbClr>
                  </a:outerShdw>
                </a:effectLst>
              </a:rPr>
              <a:t>Tap, Track &amp; Trace </a:t>
            </a:r>
            <a:br>
              <a:rPr lang="en-US" b="1" i="1" dirty="0" smtClean="0">
                <a:solidFill>
                  <a:schemeClr val="bg1"/>
                </a:solidFill>
                <a:effectLst>
                  <a:outerShdw blurRad="50800" dist="38100" dir="2700000">
                    <a:srgbClr val="000000">
                      <a:alpha val="43000"/>
                    </a:srgbClr>
                  </a:outerShdw>
                </a:effectLst>
              </a:rPr>
            </a:br>
            <a:r>
              <a:rPr lang="en-US" b="1" i="1" dirty="0" smtClean="0">
                <a:solidFill>
                  <a:schemeClr val="bg1"/>
                </a:solidFill>
                <a:effectLst>
                  <a:outerShdw blurRad="50800" dist="38100" dir="2700000">
                    <a:srgbClr val="000000">
                      <a:alpha val="43000"/>
                    </a:srgbClr>
                  </a:outerShdw>
                </a:effectLst>
              </a:rPr>
              <a:t>Along the Entire Supply Chain  </a:t>
            </a:r>
            <a:br>
              <a:rPr lang="en-US" b="1" i="1" dirty="0" smtClean="0">
                <a:solidFill>
                  <a:schemeClr val="bg1"/>
                </a:solidFill>
                <a:effectLst>
                  <a:outerShdw blurRad="50800" dist="38100" dir="2700000">
                    <a:srgbClr val="000000">
                      <a:alpha val="43000"/>
                    </a:srgbClr>
                  </a:outerShdw>
                </a:effectLst>
              </a:rPr>
            </a:br>
            <a:r>
              <a:rPr lang="en-US" b="1" i="1" dirty="0" smtClean="0">
                <a:solidFill>
                  <a:schemeClr val="bg1"/>
                </a:solidFill>
                <a:effectLst>
                  <a:outerShdw blurRad="50800" dist="38100" dir="2700000">
                    <a:srgbClr val="000000">
                      <a:alpha val="43000"/>
                    </a:srgbClr>
                  </a:outerShdw>
                </a:effectLst>
              </a:rPr>
              <a:t>From Source to Consumer</a:t>
            </a:r>
            <a:r>
              <a:rPr lang="en-US" sz="3000" dirty="0" smtClean="0">
                <a:solidFill>
                  <a:srgbClr val="FF0000"/>
                </a:solidFill>
              </a:rPr>
              <a:t/>
            </a:r>
            <a:br>
              <a:rPr lang="en-US" sz="3000" dirty="0" smtClean="0">
                <a:solidFill>
                  <a:srgbClr val="FF0000"/>
                </a:solidFill>
              </a:rPr>
            </a:br>
            <a:endParaRPr lang="en-US" sz="3000" dirty="0">
              <a:solidFill>
                <a:srgbClr val="FF0000"/>
              </a:solidFill>
            </a:endParaRPr>
          </a:p>
        </p:txBody>
      </p:sp>
      <p:sp>
        <p:nvSpPr>
          <p:cNvPr id="7" name="Title 1">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7B2A6DE5-1B76-49A6-991B-2FF3F9E68E20}"/>
              </a:ext>
            </a:extLst>
          </p:cNvPr>
          <p:cNvSpPr txBox="1">
            <a:spLocks/>
          </p:cNvSpPr>
          <p:nvPr/>
        </p:nvSpPr>
        <p:spPr>
          <a:xfrm>
            <a:off x="128016" y="1444752"/>
            <a:ext cx="12012727" cy="1856232"/>
          </a:xfrm>
          <a:prstGeom prst="rect">
            <a:avLst/>
          </a:prstGeom>
        </p:spPr>
        <p:txBody>
          <a:bodyPr vert="horz" wrap="square" lIns="91440" tIns="45720" rIns="91440" bIns="45720" rtlCol="0" anchor="t">
            <a:noAutofit/>
          </a:bodyPr>
          <a:lstStyle/>
          <a:p>
            <a:pPr algn="ctr"/>
            <a:r>
              <a:rPr lang="en-US" sz="1600" dirty="0"/>
              <a:t>'Tap' your NFC-enabled smartphone or tablet to an NFC-enabled asset and instantly access useful information and data. No scanners or wires required to use this simple, intuitive technology. Bring Your Own Device (BYOD) to Tap and Track Actions, Assets, and Data, and connect your users to a world of </a:t>
            </a:r>
            <a:r>
              <a:rPr lang="en-US" sz="1600" dirty="0" smtClean="0"/>
              <a:t>information and convenience.</a:t>
            </a:r>
            <a:r>
              <a:rPr lang="en-US" sz="1600" dirty="0"/>
              <a:t> </a:t>
            </a:r>
            <a:endParaRPr lang="en-US" sz="1600" dirty="0" smtClean="0"/>
          </a:p>
          <a:p>
            <a:pPr algn="ctr"/>
            <a:endParaRPr lang="en-US" sz="1600" dirty="0"/>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j-lt"/>
                <a:ea typeface="+mj-ea"/>
                <a:cs typeface="+mj-cs"/>
              </a:rPr>
              <a:t>Manage all your valuable shipments and  documents right from your</a:t>
            </a:r>
            <a:r>
              <a:rPr kumimoji="0" lang="en-US" sz="1600" b="0" i="0" u="none" strike="noStrike" kern="1200" cap="none" spc="0" normalizeH="0" noProof="0" dirty="0" smtClean="0">
                <a:ln>
                  <a:noFill/>
                </a:ln>
                <a:solidFill>
                  <a:schemeClr val="tx1"/>
                </a:solidFill>
                <a:effectLst/>
                <a:uLnTx/>
                <a:uFillTx/>
                <a:latin typeface="+mj-lt"/>
                <a:ea typeface="+mj-ea"/>
                <a:cs typeface="+mj-cs"/>
              </a:rPr>
              <a:t> device</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Imagine your Bill of Lading authenticated at each point of departure and entry. With all your data securely stored and accessible from the cloud.</a:t>
            </a:r>
            <a:r>
              <a:rPr kumimoji="0" lang="en-US" sz="1600" b="0" i="0" u="none" strike="noStrike" kern="1200" cap="none" spc="0" normalizeH="0" baseline="0" noProof="0" dirty="0" smtClean="0">
                <a:ln>
                  <a:noFill/>
                </a:ln>
                <a:solidFill>
                  <a:srgbClr val="FF0000"/>
                </a:solidFill>
                <a:effectLst/>
                <a:uLnTx/>
                <a:uFillTx/>
                <a:latin typeface="+mj-lt"/>
                <a:ea typeface="+mj-ea"/>
                <a:cs typeface="+mj-cs"/>
              </a:rPr>
              <a:t/>
            </a:r>
            <a:br>
              <a:rPr kumimoji="0" lang="en-US" sz="1600" b="0" i="0" u="none" strike="noStrike" kern="1200" cap="none" spc="0" normalizeH="0" baseline="0" noProof="0" dirty="0" smtClean="0">
                <a:ln>
                  <a:noFill/>
                </a:ln>
                <a:solidFill>
                  <a:srgbClr val="FF0000"/>
                </a:solidFill>
                <a:effectLst/>
                <a:uLnTx/>
                <a:uFillTx/>
                <a:latin typeface="+mj-lt"/>
                <a:ea typeface="+mj-ea"/>
                <a:cs typeface="+mj-cs"/>
              </a:rPr>
            </a:br>
            <a:r>
              <a:rPr kumimoji="0" lang="en-US" sz="2000" b="0" i="0" u="none" strike="noStrike" kern="1200" cap="none" spc="0" normalizeH="0" baseline="0" noProof="0" dirty="0" smtClean="0">
                <a:ln>
                  <a:noFill/>
                </a:ln>
                <a:solidFill>
                  <a:srgbClr val="FF0000"/>
                </a:solidFill>
                <a:effectLst/>
                <a:uLnTx/>
                <a:uFillTx/>
                <a:latin typeface="+mj-lt"/>
                <a:ea typeface="+mj-ea"/>
                <a:cs typeface="+mj-cs"/>
              </a:rPr>
              <a:t/>
            </a:r>
            <a:br>
              <a:rPr kumimoji="0" lang="en-US" sz="2000" b="0" i="0" u="none" strike="noStrike" kern="1200" cap="none" spc="0" normalizeH="0" baseline="0" noProof="0" dirty="0" smtClean="0">
                <a:ln>
                  <a:noFill/>
                </a:ln>
                <a:solidFill>
                  <a:srgbClr val="FF0000"/>
                </a:solidFill>
                <a:effectLst/>
                <a:uLnTx/>
                <a:uFillTx/>
                <a:latin typeface="+mj-lt"/>
                <a:ea typeface="+mj-ea"/>
                <a:cs typeface="+mj-cs"/>
              </a:rPr>
            </a:br>
            <a:endParaRPr kumimoji="0" lang="en-US" sz="2000" b="0" i="0" u="none" strike="noStrike" kern="1200" cap="none" spc="0" normalizeH="0" baseline="0" noProof="0" dirty="0">
              <a:ln>
                <a:noFill/>
              </a:ln>
              <a:solidFill>
                <a:srgbClr val="FF0000"/>
              </a:solidFill>
              <a:effectLst/>
              <a:uLnTx/>
              <a:uFillTx/>
              <a:latin typeface="+mj-lt"/>
              <a:ea typeface="+mj-ea"/>
              <a:cs typeface="+mj-cs"/>
            </a:endParaRPr>
          </a:p>
        </p:txBody>
      </p:sp>
      <p:pic>
        <p:nvPicPr>
          <p:cNvPr id="10" name="Picture 9" descr="NFC flowchart.png"/>
          <p:cNvPicPr>
            <a:picLocks noChangeAspect="1"/>
          </p:cNvPicPr>
          <p:nvPr/>
        </p:nvPicPr>
        <p:blipFill>
          <a:blip r:embed="rId2"/>
          <a:stretch>
            <a:fillRect/>
          </a:stretch>
        </p:blipFill>
        <p:spPr>
          <a:xfrm>
            <a:off x="44823" y="3456432"/>
            <a:ext cx="12095920" cy="3319272"/>
          </a:xfrm>
          <a:prstGeom prst="rect">
            <a:avLst/>
          </a:prstGeom>
          <a:effectLst>
            <a:outerShdw blurRad="50800" dist="76200" dir="2700000">
              <a:srgbClr val="000000">
                <a:alpha val="43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02472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34257" y="328705"/>
            <a:ext cx="7529038" cy="762000"/>
          </a:xfrm>
          <a:effectLst>
            <a:outerShdw blurRad="88900" dist="38100" dir="5640000">
              <a:srgbClr val="000000">
                <a:alpha val="92000"/>
              </a:srgbClr>
            </a:outerShdw>
          </a:effectLst>
        </p:spPr>
        <p:txBody>
          <a:bodyPr>
            <a:normAutofit/>
          </a:bodyPr>
          <a:lstStyle/>
          <a:p>
            <a:pPr algn="r"/>
            <a:r>
              <a:rPr lang="en-US" sz="3700" b="1" dirty="0" smtClean="0">
                <a:solidFill>
                  <a:schemeClr val="bg1"/>
                </a:solidFill>
              </a:rPr>
              <a:t>	</a:t>
            </a:r>
            <a:r>
              <a:rPr lang="en-US" sz="4400" b="1" i="1" dirty="0" smtClean="0">
                <a:solidFill>
                  <a:schemeClr val="bg1"/>
                </a:solidFill>
              </a:rPr>
              <a:t>What </a:t>
            </a:r>
            <a:r>
              <a:rPr lang="en-US" sz="4400" b="1" i="1" dirty="0">
                <a:solidFill>
                  <a:schemeClr val="bg1"/>
                </a:solidFill>
              </a:rPr>
              <a:t>is </a:t>
            </a:r>
            <a:r>
              <a:rPr lang="en-US" sz="4400" b="1" i="1" dirty="0" smtClean="0">
                <a:solidFill>
                  <a:schemeClr val="bg1"/>
                </a:solidFill>
              </a:rPr>
              <a:t>NFC Tap &amp; Track? </a:t>
            </a:r>
            <a:endParaRPr lang="en-US" sz="4400" i="1" dirty="0">
              <a:solidFill>
                <a:schemeClr val="bg1"/>
              </a:solidFill>
            </a:endParaRPr>
          </a:p>
        </p:txBody>
      </p:sp>
      <p:sp>
        <p:nvSpPr>
          <p:cNvPr id="3" name="Content Placeholder 2"/>
          <p:cNvSpPr>
            <a:spLocks noGrp="1"/>
          </p:cNvSpPr>
          <p:nvPr>
            <p:ph idx="1"/>
          </p:nvPr>
        </p:nvSpPr>
        <p:spPr>
          <a:xfrm>
            <a:off x="2176150" y="1808443"/>
            <a:ext cx="9603275" cy="4527393"/>
          </a:xfrm>
        </p:spPr>
        <p:txBody>
          <a:bodyPr wrap="square">
            <a:spAutoFit/>
          </a:bodyPr>
          <a:lstStyle/>
          <a:p>
            <a:pPr>
              <a:spcAft>
                <a:spcPts val="1200"/>
              </a:spcAft>
              <a:buClr>
                <a:srgbClr val="FF0000"/>
              </a:buClr>
              <a:buFont typeface="Courier New"/>
              <a:buChar char="o"/>
            </a:pPr>
            <a:r>
              <a:rPr lang="en-US" sz="1600" dirty="0" smtClean="0"/>
              <a:t>Near </a:t>
            </a:r>
            <a:r>
              <a:rPr lang="en-US" sz="1600" dirty="0"/>
              <a:t>Field Communication (NFC) is a standards-based short-range wireless connectivity technology that makes your smartphones, wearables, tablets and other devices even smarter. NFC is built into more than 2 billion NFC-enabled devices and is compatible with hundreds of millions of contactless cards and </a:t>
            </a:r>
            <a:r>
              <a:rPr lang="en-US" sz="1600" dirty="0" smtClean="0"/>
              <a:t>readers.</a:t>
            </a:r>
            <a:endParaRPr lang="en-US" sz="1600" dirty="0"/>
          </a:p>
          <a:p>
            <a:pPr>
              <a:spcAft>
                <a:spcPts val="1200"/>
              </a:spcAft>
              <a:buClr>
                <a:srgbClr val="FF0000"/>
              </a:buClr>
              <a:buFont typeface="Courier New"/>
              <a:buChar char="o"/>
            </a:pPr>
            <a:r>
              <a:rPr lang="en-US" sz="1600" dirty="0"/>
              <a:t>For example, briefly touch (or ‘</a:t>
            </a:r>
            <a:r>
              <a:rPr lang="en-US" sz="1600" b="1" i="1" dirty="0"/>
              <a:t>tap</a:t>
            </a:r>
            <a:r>
              <a:rPr lang="en-US" sz="1600" dirty="0"/>
              <a:t>’) your NFC-enabled </a:t>
            </a:r>
            <a:r>
              <a:rPr lang="en-US" sz="1600" dirty="0" smtClean="0"/>
              <a:t>smartphone or tablet </a:t>
            </a:r>
            <a:r>
              <a:rPr lang="en-US" sz="1600" dirty="0"/>
              <a:t>to another NFC-enabled </a:t>
            </a:r>
            <a:r>
              <a:rPr lang="en-US" sz="1600" dirty="0" smtClean="0"/>
              <a:t>device and instantly access </a:t>
            </a:r>
            <a:r>
              <a:rPr lang="en-US" sz="1600" dirty="0"/>
              <a:t>useful </a:t>
            </a:r>
            <a:r>
              <a:rPr lang="en-US" sz="1600" dirty="0" smtClean="0"/>
              <a:t>information and data. No scanners </a:t>
            </a:r>
            <a:r>
              <a:rPr lang="en-US" sz="1600" dirty="0"/>
              <a:t>or wires are required to use this simple, intuitive </a:t>
            </a:r>
            <a:r>
              <a:rPr lang="en-US" sz="1600" dirty="0" smtClean="0"/>
              <a:t>technology. All you need is to Bring Your Own Device (BYOD)  and you </a:t>
            </a:r>
            <a:r>
              <a:rPr lang="en-US" sz="1600" dirty="0"/>
              <a:t>can use NFC T</a:t>
            </a:r>
            <a:r>
              <a:rPr lang="en-US" sz="1600" dirty="0" smtClean="0"/>
              <a:t>ap &amp; Track </a:t>
            </a:r>
            <a:r>
              <a:rPr lang="en-US" sz="1600" dirty="0"/>
              <a:t>technology to connect your users to a world of convenience, information, enhanced experiences </a:t>
            </a:r>
            <a:r>
              <a:rPr lang="en-US" sz="1600" dirty="0" smtClean="0"/>
              <a:t>and </a:t>
            </a:r>
            <a:r>
              <a:rPr lang="en-US" sz="1600" dirty="0"/>
              <a:t>intelligence</a:t>
            </a:r>
            <a:r>
              <a:rPr lang="en-US" sz="1600" dirty="0" smtClean="0"/>
              <a:t>.</a:t>
            </a:r>
          </a:p>
          <a:p>
            <a:pPr>
              <a:spcAft>
                <a:spcPts val="1200"/>
              </a:spcAft>
              <a:buClr>
                <a:srgbClr val="FF0000"/>
              </a:buClr>
              <a:buFont typeface="Courier New"/>
              <a:buChar char="o"/>
            </a:pPr>
            <a:r>
              <a:rPr lang="en-US" sz="1600" dirty="0" smtClean="0"/>
              <a:t>With NFC </a:t>
            </a:r>
            <a:r>
              <a:rPr lang="en-US" sz="1600" b="1" i="1" dirty="0" smtClean="0"/>
              <a:t>Tap &amp; Track </a:t>
            </a:r>
            <a:r>
              <a:rPr lang="en-US" sz="1600" dirty="0" smtClean="0"/>
              <a:t>you can increase </a:t>
            </a:r>
            <a:r>
              <a:rPr lang="en-US" sz="1600" dirty="0"/>
              <a:t>efficiencies </a:t>
            </a:r>
            <a:r>
              <a:rPr lang="en-US" sz="1600" dirty="0" smtClean="0"/>
              <a:t>and achieve costs </a:t>
            </a:r>
            <a:r>
              <a:rPr lang="en-US" sz="1600" dirty="0"/>
              <a:t>savings by managing documentation and processes across the supply </a:t>
            </a:r>
            <a:r>
              <a:rPr lang="en-US" sz="1600" dirty="0" smtClean="0"/>
              <a:t>chain.</a:t>
            </a:r>
          </a:p>
          <a:p>
            <a:pPr>
              <a:spcAft>
                <a:spcPts val="1200"/>
              </a:spcAft>
              <a:buClr>
                <a:srgbClr val="FF0000"/>
              </a:buClr>
              <a:buFont typeface="Courier New"/>
              <a:buChar char="o"/>
            </a:pPr>
            <a:r>
              <a:rPr lang="en-US" sz="1600" dirty="0"/>
              <a:t>Mobile Engagement on the Ground, Actionable Data in the </a:t>
            </a:r>
            <a:r>
              <a:rPr lang="en-US" sz="1600" dirty="0" smtClean="0"/>
              <a:t>Cloud</a:t>
            </a:r>
            <a:r>
              <a:rPr lang="en-US" sz="1600" dirty="0"/>
              <a:t>.</a:t>
            </a:r>
          </a:p>
        </p:txBody>
      </p:sp>
      <p:pic>
        <p:nvPicPr>
          <p:cNvPr id="5" name="Picture 4" descr="NFC chips.png"/>
          <p:cNvPicPr>
            <a:picLocks noChangeAspect="1"/>
          </p:cNvPicPr>
          <p:nvPr/>
        </p:nvPicPr>
        <p:blipFill>
          <a:blip r:embed="rId2">
            <a:lum bright="7000" contrast="26000"/>
          </a:blip>
          <a:stretch>
            <a:fillRect/>
          </a:stretch>
        </p:blipFill>
        <p:spPr>
          <a:xfrm rot="5400000">
            <a:off x="-1168580" y="3252869"/>
            <a:ext cx="4572000" cy="2115312"/>
          </a:xfrm>
          <a:prstGeom prst="rect">
            <a:avLst/>
          </a:prstGeom>
        </p:spPr>
      </p:pic>
      <p:sp>
        <p:nvSpPr>
          <p:cNvPr id="6" name="TextBox 5"/>
          <p:cNvSpPr txBox="1"/>
          <p:nvPr/>
        </p:nvSpPr>
        <p:spPr>
          <a:xfrm>
            <a:off x="179294" y="1598706"/>
            <a:ext cx="2180780" cy="369332"/>
          </a:xfrm>
          <a:prstGeom prst="rect">
            <a:avLst/>
          </a:prstGeom>
          <a:noFill/>
        </p:spPr>
        <p:txBody>
          <a:bodyPr wrap="none" rtlCol="0">
            <a:spAutoFit/>
          </a:bodyPr>
          <a:lstStyle/>
          <a:p>
            <a:r>
              <a:rPr lang="en-US" b="1" dirty="0" smtClean="0">
                <a:solidFill>
                  <a:srgbClr val="FF0000"/>
                </a:solidFill>
              </a:rPr>
              <a:t>SHOWN TO SCALE</a:t>
            </a:r>
            <a:endParaRPr lang="en-US" b="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7963257"/>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2216771" y="455827"/>
            <a:ext cx="9532800" cy="578400"/>
          </a:xfrm>
          <a:prstGeom prst="rect">
            <a:avLst/>
          </a:prstGeom>
          <a:noFill/>
          <a:ln>
            <a:noFill/>
          </a:ln>
          <a:effectLst/>
        </p:spPr>
        <p:txBody>
          <a:bodyPr spcFirstLastPara="1" vert="horz" wrap="square" lIns="91440" tIns="45720" rIns="91440" bIns="45720" rtlCol="0" anchor="t" anchorCtr="0">
            <a:noAutofit/>
          </a:bodyPr>
          <a:lstStyle/>
          <a:p>
            <a:pPr algn="r">
              <a:spcBef>
                <a:spcPct val="0"/>
              </a:spcBef>
              <a:buClrTx/>
              <a:buSzTx/>
            </a:pPr>
            <a:r>
              <a:rPr lang="en" sz="2600" b="1" i="1" dirty="0">
                <a:solidFill>
                  <a:srgbClr val="FFFF00"/>
                </a:solidFill>
                <a:effectLst>
                  <a:outerShdw blurRad="50800" dist="38100" dir="2700000">
                    <a:srgbClr val="000000">
                      <a:alpha val="43000"/>
                    </a:srgbClr>
                  </a:outerShdw>
                </a:effectLst>
                <a:latin typeface="+mj-lt"/>
                <a:ea typeface="+mj-ea"/>
                <a:cs typeface="+mj-cs"/>
                <a:sym typeface="Helvetica Neue"/>
              </a:rPr>
              <a:t>HOW DOES THIS APPLY TO </a:t>
            </a:r>
            <a:r>
              <a:rPr lang="en" sz="2600" b="1" i="1">
                <a:solidFill>
                  <a:srgbClr val="FFFF00"/>
                </a:solidFill>
                <a:effectLst>
                  <a:outerShdw blurRad="50800" dist="38100" dir="2700000">
                    <a:srgbClr val="000000">
                      <a:alpha val="43000"/>
                    </a:srgbClr>
                  </a:outerShdw>
                </a:effectLst>
                <a:latin typeface="+mj-lt"/>
                <a:ea typeface="+mj-ea"/>
                <a:cs typeface="+mj-cs"/>
                <a:sym typeface="Helvetica Neue"/>
              </a:rPr>
              <a:t>LOGISTICS</a:t>
            </a:r>
            <a:r>
              <a:rPr lang="en" sz="2600" b="1" i="1" smtClean="0">
                <a:solidFill>
                  <a:srgbClr val="FFFF00"/>
                </a:solidFill>
                <a:effectLst>
                  <a:outerShdw blurRad="50800" dist="38100" dir="2700000">
                    <a:srgbClr val="000000">
                      <a:alpha val="43000"/>
                    </a:srgbClr>
                  </a:outerShdw>
                </a:effectLst>
                <a:latin typeface="+mj-lt"/>
                <a:ea typeface="+mj-ea"/>
                <a:cs typeface="+mj-cs"/>
                <a:sym typeface="Helvetica Neue"/>
              </a:rPr>
              <a:t>?</a:t>
            </a:r>
            <a:endParaRPr lang="en" sz="2600" b="1" i="1" dirty="0">
              <a:solidFill>
                <a:srgbClr val="FFFF00"/>
              </a:solidFill>
              <a:effectLst>
                <a:outerShdw blurRad="50800" dist="38100" dir="2700000">
                  <a:srgbClr val="000000">
                    <a:alpha val="43000"/>
                  </a:srgbClr>
                </a:outerShdw>
              </a:effectLst>
              <a:latin typeface="+mj-lt"/>
              <a:ea typeface="+mj-ea"/>
              <a:cs typeface="+mj-cs"/>
              <a:sym typeface="Helvetica Neue"/>
            </a:endParaRPr>
          </a:p>
        </p:txBody>
      </p:sp>
      <p:sp>
        <p:nvSpPr>
          <p:cNvPr id="190" name="Google Shape;190;p34"/>
          <p:cNvSpPr txBox="1"/>
          <p:nvPr/>
        </p:nvSpPr>
        <p:spPr>
          <a:xfrm>
            <a:off x="1467833" y="1633052"/>
            <a:ext cx="9516110" cy="445379"/>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0" tIns="0" rIns="0" bIns="0" anchor="ctr" anchorCtr="0">
            <a:noAutofit/>
          </a:bodyPr>
          <a:lstStyle/>
          <a:p>
            <a:pPr algn="ctr"/>
            <a:r>
              <a:rPr lang="en" b="1" dirty="0">
                <a:solidFill>
                  <a:schemeClr val="tx1"/>
                </a:solidFill>
                <a:latin typeface="Helvetica Neue Light"/>
                <a:ea typeface="Helvetica Neue Light"/>
                <a:cs typeface="Helvetica Neue Light"/>
                <a:sym typeface="Helvetica Neue Light"/>
              </a:rPr>
              <a:t>Transfer of Custody of Goods and Documents is where the Majority of Failures Occur</a:t>
            </a:r>
            <a:endParaRPr sz="1500" b="1" dirty="0">
              <a:solidFill>
                <a:schemeClr val="tx1"/>
              </a:solidFill>
            </a:endParaRPr>
          </a:p>
        </p:txBody>
      </p:sp>
      <p:sp>
        <p:nvSpPr>
          <p:cNvPr id="191" name="Google Shape;191;p34"/>
          <p:cNvSpPr txBox="1"/>
          <p:nvPr/>
        </p:nvSpPr>
        <p:spPr>
          <a:xfrm>
            <a:off x="1371600" y="6634264"/>
            <a:ext cx="0" cy="0"/>
          </a:xfrm>
          <a:prstGeom prst="rect">
            <a:avLst/>
          </a:prstGeom>
          <a:noFill/>
          <a:ln>
            <a:noFill/>
          </a:ln>
        </p:spPr>
        <p:txBody>
          <a:bodyPr spcFirstLastPara="1" wrap="square" lIns="0" tIns="0" rIns="0" bIns="0" anchor="ctr" anchorCtr="0">
            <a:noAutofit/>
          </a:bodyPr>
          <a:lstStyle/>
          <a:p>
            <a:pPr algn="ctr"/>
            <a:endParaRPr sz="1900" dirty="0">
              <a:solidFill>
                <a:srgbClr val="555656"/>
              </a:solidFill>
              <a:latin typeface="Arial"/>
              <a:ea typeface="Arial"/>
              <a:cs typeface="Arial"/>
              <a:sym typeface="Arial"/>
            </a:endParaRPr>
          </a:p>
        </p:txBody>
      </p:sp>
      <p:pic>
        <p:nvPicPr>
          <p:cNvPr id="192" name="Google Shape;192;p34"/>
          <p:cNvPicPr preferRelativeResize="0"/>
          <p:nvPr/>
        </p:nvPicPr>
        <p:blipFill>
          <a:blip r:embed="rId3">
            <a:alphaModFix/>
          </a:blip>
          <a:stretch>
            <a:fillRect/>
          </a:stretch>
        </p:blipFill>
        <p:spPr>
          <a:xfrm>
            <a:off x="3992733" y="2279308"/>
            <a:ext cx="1203867" cy="2059616"/>
          </a:xfrm>
          <a:prstGeom prst="rect">
            <a:avLst/>
          </a:prstGeom>
          <a:noFill/>
          <a:ln>
            <a:noFill/>
          </a:ln>
        </p:spPr>
      </p:pic>
      <p:pic>
        <p:nvPicPr>
          <p:cNvPr id="193" name="Google Shape;193;p34"/>
          <p:cNvPicPr preferRelativeResize="0"/>
          <p:nvPr/>
        </p:nvPicPr>
        <p:blipFill>
          <a:blip r:embed="rId4">
            <a:alphaModFix/>
          </a:blip>
          <a:stretch>
            <a:fillRect/>
          </a:stretch>
        </p:blipFill>
        <p:spPr>
          <a:xfrm>
            <a:off x="419101" y="2254902"/>
            <a:ext cx="2527167" cy="2010600"/>
          </a:xfrm>
          <a:prstGeom prst="rect">
            <a:avLst/>
          </a:prstGeom>
          <a:noFill/>
          <a:ln>
            <a:noFill/>
          </a:ln>
        </p:spPr>
      </p:pic>
      <p:sp>
        <p:nvSpPr>
          <p:cNvPr id="194" name="Google Shape;194;p34"/>
          <p:cNvSpPr txBox="1"/>
          <p:nvPr/>
        </p:nvSpPr>
        <p:spPr>
          <a:xfrm>
            <a:off x="164920" y="4461300"/>
            <a:ext cx="3133554" cy="1691512"/>
          </a:xfrm>
          <a:prstGeom prst="rect">
            <a:avLst/>
          </a:prstGeom>
          <a:noFill/>
          <a:ln>
            <a:noFill/>
          </a:ln>
        </p:spPr>
        <p:txBody>
          <a:bodyPr spcFirstLastPara="1" wrap="square" lIns="121897" tIns="121897" rIns="121897" bIns="121897" anchor="t" anchorCtr="0">
            <a:noAutofit/>
          </a:bodyPr>
          <a:lstStyle/>
          <a:p>
            <a:pPr algn="ctr"/>
            <a:r>
              <a:rPr lang="en" sz="1300" dirty="0">
                <a:solidFill>
                  <a:schemeClr val="dk1"/>
                </a:solidFill>
              </a:rPr>
              <a:t>Non-fungible tokenization enables </a:t>
            </a:r>
            <a:r>
              <a:rPr lang="en" sz="1300" dirty="0"/>
              <a:t>digital transfer of document ownership - no more paying for couriers for Bills of Lading.  Send digital originals, which previously could not truly exist. Compliant with Rotterdam Rules for Electronic B/L</a:t>
            </a:r>
            <a:endParaRPr sz="1300" dirty="0"/>
          </a:p>
        </p:txBody>
      </p:sp>
      <p:sp>
        <p:nvSpPr>
          <p:cNvPr id="195" name="Google Shape;195;p34"/>
          <p:cNvSpPr txBox="1"/>
          <p:nvPr/>
        </p:nvSpPr>
        <p:spPr>
          <a:xfrm>
            <a:off x="3302276" y="4395320"/>
            <a:ext cx="2843200" cy="1869200"/>
          </a:xfrm>
          <a:prstGeom prst="rect">
            <a:avLst/>
          </a:prstGeom>
          <a:noFill/>
          <a:ln>
            <a:noFill/>
          </a:ln>
        </p:spPr>
        <p:txBody>
          <a:bodyPr spcFirstLastPara="1" wrap="square" lIns="121897" tIns="121897" rIns="121897" bIns="121897" anchor="t" anchorCtr="0">
            <a:noAutofit/>
          </a:bodyPr>
          <a:lstStyle/>
          <a:p>
            <a:pPr algn="ctr"/>
            <a:r>
              <a:rPr lang="en" sz="1300" dirty="0">
                <a:solidFill>
                  <a:schemeClr val="dk1"/>
                </a:solidFill>
              </a:rPr>
              <a:t>Prove transfer of custody in the real world with matching digital records that are notarized on-chain with proof of location, time, and previous ownership that cannot be forged.  Record provable temperature and other conditions in transit.</a:t>
            </a:r>
            <a:endParaRPr sz="1300" dirty="0"/>
          </a:p>
        </p:txBody>
      </p:sp>
      <p:sp>
        <p:nvSpPr>
          <p:cNvPr id="196" name="Google Shape;196;p34"/>
          <p:cNvSpPr/>
          <p:nvPr/>
        </p:nvSpPr>
        <p:spPr>
          <a:xfrm>
            <a:off x="6562841" y="2494061"/>
            <a:ext cx="1762000" cy="1762000"/>
          </a:xfrm>
          <a:prstGeom prst="noSmoking">
            <a:avLst>
              <a:gd name="adj" fmla="val 18750"/>
            </a:avLst>
          </a:prstGeom>
          <a:solidFill>
            <a:srgbClr val="FF0000"/>
          </a:solidFill>
          <a:ln w="9525" cap="flat" cmpd="sng">
            <a:solidFill>
              <a:schemeClr val="dk2"/>
            </a:solidFill>
            <a:prstDash val="solid"/>
            <a:round/>
            <a:headEnd type="none" w="sm" len="sm"/>
            <a:tailEnd type="none" w="sm" len="sm"/>
          </a:ln>
        </p:spPr>
        <p:txBody>
          <a:bodyPr spcFirstLastPara="1" wrap="square" lIns="121897" tIns="121897" rIns="121897" bIns="121897" anchor="ctr" anchorCtr="0">
            <a:noAutofit/>
          </a:bodyPr>
          <a:lstStyle/>
          <a:p>
            <a:endParaRPr dirty="0"/>
          </a:p>
        </p:txBody>
      </p:sp>
      <p:sp>
        <p:nvSpPr>
          <p:cNvPr id="197" name="Google Shape;197;p34"/>
          <p:cNvSpPr txBox="1"/>
          <p:nvPr/>
        </p:nvSpPr>
        <p:spPr>
          <a:xfrm>
            <a:off x="6219609" y="4560270"/>
            <a:ext cx="2580400" cy="1869200"/>
          </a:xfrm>
          <a:prstGeom prst="rect">
            <a:avLst/>
          </a:prstGeom>
          <a:noFill/>
          <a:ln>
            <a:noFill/>
          </a:ln>
        </p:spPr>
        <p:txBody>
          <a:bodyPr spcFirstLastPara="1" wrap="square" lIns="121897" tIns="121897" rIns="121897" bIns="121897" anchor="t" anchorCtr="0">
            <a:noAutofit/>
          </a:bodyPr>
          <a:lstStyle/>
          <a:p>
            <a:pPr algn="ctr"/>
            <a:r>
              <a:rPr lang="en" sz="1300" dirty="0">
                <a:solidFill>
                  <a:schemeClr val="dk1"/>
                </a:solidFill>
              </a:rPr>
              <a:t>Prevent import of counterfeits through digital proof of authenticity of goods, through unique on-chain identities that cannot be duplicated or edited.</a:t>
            </a:r>
            <a:endParaRPr sz="1300" dirty="0"/>
          </a:p>
        </p:txBody>
      </p:sp>
      <p:pic>
        <p:nvPicPr>
          <p:cNvPr id="198" name="Google Shape;198;p34"/>
          <p:cNvPicPr preferRelativeResize="0"/>
          <p:nvPr/>
        </p:nvPicPr>
        <p:blipFill>
          <a:blip r:embed="rId5">
            <a:alphaModFix/>
          </a:blip>
          <a:stretch>
            <a:fillRect/>
          </a:stretch>
        </p:blipFill>
        <p:spPr>
          <a:xfrm>
            <a:off x="8988141" y="2401843"/>
            <a:ext cx="3494867" cy="2099229"/>
          </a:xfrm>
          <a:prstGeom prst="rect">
            <a:avLst/>
          </a:prstGeom>
          <a:noFill/>
          <a:ln>
            <a:noFill/>
          </a:ln>
        </p:spPr>
      </p:pic>
      <p:sp>
        <p:nvSpPr>
          <p:cNvPr id="199" name="Google Shape;199;p34"/>
          <p:cNvSpPr txBox="1"/>
          <p:nvPr/>
        </p:nvSpPr>
        <p:spPr>
          <a:xfrm>
            <a:off x="9136785" y="4510785"/>
            <a:ext cx="2754229" cy="1869200"/>
          </a:xfrm>
          <a:prstGeom prst="rect">
            <a:avLst/>
          </a:prstGeom>
          <a:noFill/>
          <a:ln>
            <a:noFill/>
          </a:ln>
        </p:spPr>
        <p:txBody>
          <a:bodyPr spcFirstLastPara="1" wrap="square" lIns="121897" tIns="121897" rIns="121897" bIns="121897" anchor="t" anchorCtr="0">
            <a:noAutofit/>
          </a:bodyPr>
          <a:lstStyle/>
          <a:p>
            <a:pPr algn="ctr"/>
            <a:r>
              <a:rPr lang="en" sz="1300" dirty="0">
                <a:solidFill>
                  <a:schemeClr val="dk1"/>
                </a:solidFill>
              </a:rPr>
              <a:t>Prove that damage did not happen in your custody, reducing insurance claims and increasing client and customer satisfaction.  Notarized photos of deliveries and goods, particularly in final mile.</a:t>
            </a:r>
            <a:endParaRPr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Effect transition="in" filter="fade">
                                      <p:cBhvr>
                                        <p:cTn id="7" dur="500"/>
                                        <p:tgtEl>
                                          <p:spTgt spid="1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9F6E6952-96AA-4055-9719-B733ED0CBD70}"/>
              </a:ext>
            </a:extLst>
          </p:cNvPr>
          <p:cNvSpPr>
            <a:spLocks noGrp="1"/>
          </p:cNvSpPr>
          <p:nvPr>
            <p:ph type="title"/>
          </p:nvPr>
        </p:nvSpPr>
        <p:spPr>
          <a:xfrm>
            <a:off x="5413248" y="228601"/>
            <a:ext cx="6539693" cy="951750"/>
          </a:xfrm>
          <a:effectLst>
            <a:outerShdw blurRad="88900" dist="38100" dir="2700000">
              <a:srgbClr val="000000">
                <a:alpha val="43000"/>
              </a:srgbClr>
            </a:outerShdw>
          </a:effectLst>
        </p:spPr>
        <p:txBody>
          <a:bodyPr>
            <a:noAutofit/>
          </a:bodyPr>
          <a:lstStyle/>
          <a:p>
            <a:pPr algn="ctr"/>
            <a:r>
              <a:rPr lang="en-US" sz="3600" b="1" dirty="0" smtClean="0">
                <a:solidFill>
                  <a:schemeClr val="bg1"/>
                </a:solidFill>
                <a:effectLst>
                  <a:outerShdw blurRad="50800" dist="38100" dir="2700000">
                    <a:srgbClr val="000000">
                      <a:alpha val="43000"/>
                    </a:srgbClr>
                  </a:outerShdw>
                </a:effectLst>
              </a:rPr>
              <a:t>A Cost </a:t>
            </a:r>
            <a:r>
              <a:rPr lang="en-US" sz="3600" b="1" dirty="0">
                <a:solidFill>
                  <a:schemeClr val="bg1"/>
                </a:solidFill>
                <a:effectLst>
                  <a:outerShdw blurRad="50800" dist="38100" dir="2700000">
                    <a:srgbClr val="000000">
                      <a:alpha val="43000"/>
                    </a:srgbClr>
                  </a:outerShdw>
                </a:effectLst>
              </a:rPr>
              <a:t>Efficient </a:t>
            </a:r>
            <a:r>
              <a:rPr lang="en-US" sz="3600" b="1" dirty="0" smtClean="0">
                <a:solidFill>
                  <a:schemeClr val="bg1"/>
                </a:solidFill>
                <a:effectLst>
                  <a:outerShdw blurRad="50800" dist="38100" dir="2700000">
                    <a:srgbClr val="000000">
                      <a:alpha val="43000"/>
                    </a:srgbClr>
                  </a:outerShdw>
                </a:effectLst>
              </a:rPr>
              <a:t>and Secure Track &amp; Trace Solution</a:t>
            </a:r>
            <a:endParaRPr lang="en-US" sz="3600" b="1" dirty="0">
              <a:solidFill>
                <a:schemeClr val="bg1"/>
              </a:solidFill>
              <a:effectLst>
                <a:outerShdw blurRad="50800" dist="38100" dir="2700000">
                  <a:srgbClr val="000000">
                    <a:alpha val="43000"/>
                  </a:srgbClr>
                </a:outerShdw>
              </a:effectLst>
            </a:endParaRPr>
          </a:p>
        </p:txBody>
      </p:sp>
      <p:sp>
        <p:nvSpPr>
          <p:cNvPr id="3" name="Content Placeholder 2">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DC836EE8-67F0-4B53-8E74-0AB912642062}"/>
              </a:ext>
            </a:extLst>
          </p:cNvPr>
          <p:cNvSpPr>
            <a:spLocks noGrp="1"/>
          </p:cNvSpPr>
          <p:nvPr>
            <p:ph idx="1"/>
          </p:nvPr>
        </p:nvSpPr>
        <p:spPr>
          <a:xfrm>
            <a:off x="403411" y="2158174"/>
            <a:ext cx="7022352" cy="4087237"/>
          </a:xfrm>
        </p:spPr>
        <p:txBody>
          <a:bodyPr>
            <a:normAutofit lnSpcReduction="10000"/>
          </a:bodyPr>
          <a:lstStyle/>
          <a:p>
            <a:pPr>
              <a:spcAft>
                <a:spcPts val="600"/>
              </a:spcAft>
              <a:buClr>
                <a:srgbClr val="FF0000"/>
              </a:buClr>
              <a:buFont typeface="Courier New"/>
              <a:buChar char="o"/>
            </a:pPr>
            <a:r>
              <a:rPr lang="en-US" b="1" dirty="0"/>
              <a:t>NFC Technology is a Global Standard</a:t>
            </a:r>
          </a:p>
          <a:p>
            <a:pPr>
              <a:spcAft>
                <a:spcPts val="600"/>
              </a:spcAft>
              <a:buClr>
                <a:srgbClr val="FF0000"/>
              </a:buClr>
              <a:buFont typeface="Courier New"/>
              <a:buChar char="o"/>
            </a:pPr>
            <a:r>
              <a:rPr lang="en-US" b="1" dirty="0"/>
              <a:t>No Special Equipment or Readers </a:t>
            </a:r>
            <a:r>
              <a:rPr lang="en-US" b="1" dirty="0" smtClean="0"/>
              <a:t>Needed - BYOD</a:t>
            </a:r>
            <a:endParaRPr lang="en-US" b="1" dirty="0"/>
          </a:p>
          <a:p>
            <a:pPr>
              <a:spcAft>
                <a:spcPts val="600"/>
              </a:spcAft>
              <a:buClr>
                <a:srgbClr val="FF0000"/>
              </a:buClr>
              <a:buFont typeface="Courier New"/>
              <a:buChar char="o"/>
            </a:pPr>
            <a:r>
              <a:rPr lang="en-US" b="1" dirty="0" smtClean="0"/>
              <a:t>NFC </a:t>
            </a:r>
            <a:r>
              <a:rPr lang="en-US" b="1" dirty="0"/>
              <a:t>Enabled Smartphones and Tablets</a:t>
            </a:r>
            <a:r>
              <a:rPr lang="en-US" b="1" dirty="0" smtClean="0"/>
              <a:t> </a:t>
            </a:r>
          </a:p>
          <a:p>
            <a:pPr>
              <a:spcAft>
                <a:spcPts val="600"/>
              </a:spcAft>
              <a:buClr>
                <a:srgbClr val="FF0000"/>
              </a:buClr>
              <a:buFont typeface="Courier New"/>
              <a:buChar char="o"/>
            </a:pPr>
            <a:r>
              <a:rPr lang="en-US" b="1" dirty="0" smtClean="0"/>
              <a:t>Does Not Require WIFI Connectivity</a:t>
            </a:r>
          </a:p>
          <a:p>
            <a:pPr>
              <a:spcAft>
                <a:spcPts val="600"/>
              </a:spcAft>
              <a:buClr>
                <a:srgbClr val="FF0000"/>
              </a:buClr>
              <a:buFont typeface="Courier New"/>
              <a:buChar char="o"/>
            </a:pPr>
            <a:r>
              <a:rPr lang="en-US" b="1" dirty="0" smtClean="0"/>
              <a:t>Encryption and Block Chain Supported</a:t>
            </a:r>
          </a:p>
          <a:p>
            <a:pPr>
              <a:spcAft>
                <a:spcPts val="600"/>
              </a:spcAft>
              <a:buClr>
                <a:srgbClr val="FF0000"/>
              </a:buClr>
              <a:buFont typeface="Courier New"/>
              <a:buChar char="o"/>
            </a:pPr>
            <a:r>
              <a:rPr lang="en-US" b="1" dirty="0" smtClean="0"/>
              <a:t>Cloud Access to Digital Documentation</a:t>
            </a:r>
          </a:p>
          <a:p>
            <a:pPr>
              <a:spcAft>
                <a:spcPts val="600"/>
              </a:spcAft>
              <a:buClr>
                <a:srgbClr val="FF0000"/>
              </a:buClr>
              <a:buFont typeface="Courier New"/>
              <a:buChar char="o"/>
            </a:pPr>
            <a:r>
              <a:rPr lang="en-US" b="1" dirty="0" smtClean="0"/>
              <a:t>Connecting the Physical and Digital </a:t>
            </a:r>
          </a:p>
          <a:p>
            <a:pPr>
              <a:spcAft>
                <a:spcPts val="600"/>
              </a:spcAft>
              <a:buClr>
                <a:srgbClr val="FF0000"/>
              </a:buClr>
              <a:buFont typeface="Courier New"/>
              <a:buChar char="o"/>
            </a:pPr>
            <a:endParaRPr lang="en-US" b="1" dirty="0"/>
          </a:p>
        </p:txBody>
      </p:sp>
      <p:pic>
        <p:nvPicPr>
          <p:cNvPr id="5" name="Picture 4" descr="A close up of a computer&#10;&#10;Description automatically generated">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86868BFD-C30A-41DA-B6FB-79C3165C1B77}"/>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09109" y="2420471"/>
            <a:ext cx="5167846" cy="352705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797761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0" name="Picture 9" descr="Temp tag Logger GTX Corp.png"/>
          <p:cNvPicPr>
            <a:picLocks noChangeAspect="1"/>
          </p:cNvPicPr>
          <p:nvPr/>
        </p:nvPicPr>
        <p:blipFill>
          <a:blip r:embed="rId2"/>
          <a:stretch>
            <a:fillRect/>
          </a:stretch>
        </p:blipFill>
        <p:spPr>
          <a:xfrm rot="20718811">
            <a:off x="141842" y="4345612"/>
            <a:ext cx="2051683" cy="1383332"/>
          </a:xfrm>
          <a:prstGeom prst="rect">
            <a:avLst/>
          </a:prstGeom>
          <a:effectLst>
            <a:outerShdw blurRad="50800" dist="38100" dir="2700000">
              <a:srgbClr val="000000">
                <a:alpha val="43000"/>
              </a:srgbClr>
            </a:outerShdw>
          </a:effectLst>
        </p:spPr>
      </p:pic>
      <p:sp>
        <p:nvSpPr>
          <p:cNvPr id="2" name="Title 1">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875AC694-2226-43E7-844F-61E52906E53F}"/>
              </a:ext>
            </a:extLst>
          </p:cNvPr>
          <p:cNvSpPr>
            <a:spLocks noGrp="1"/>
          </p:cNvSpPr>
          <p:nvPr>
            <p:ph type="title"/>
          </p:nvPr>
        </p:nvSpPr>
        <p:spPr>
          <a:xfrm>
            <a:off x="2310623" y="266030"/>
            <a:ext cx="9603275" cy="1049235"/>
          </a:xfrm>
        </p:spPr>
        <p:txBody>
          <a:bodyPr>
            <a:noAutofit/>
          </a:bodyPr>
          <a:lstStyle/>
          <a:p>
            <a:pPr algn="r"/>
            <a:r>
              <a:rPr lang="en-US" sz="3400" b="1" i="1" dirty="0" smtClean="0">
                <a:solidFill>
                  <a:schemeClr val="bg1"/>
                </a:solidFill>
                <a:effectLst>
                  <a:outerShdw blurRad="50800" dist="38100" dir="2700000">
                    <a:srgbClr val="000000">
                      <a:alpha val="43000"/>
                    </a:srgbClr>
                  </a:outerShdw>
                </a:effectLst>
              </a:rPr>
              <a:t>Secure Encryption </a:t>
            </a:r>
            <a:br>
              <a:rPr lang="en-US" sz="3400" b="1" i="1" dirty="0" smtClean="0">
                <a:solidFill>
                  <a:schemeClr val="bg1"/>
                </a:solidFill>
                <a:effectLst>
                  <a:outerShdw blurRad="50800" dist="38100" dir="2700000">
                    <a:srgbClr val="000000">
                      <a:alpha val="43000"/>
                    </a:srgbClr>
                  </a:outerShdw>
                </a:effectLst>
              </a:rPr>
            </a:br>
            <a:r>
              <a:rPr lang="en-US" sz="3400" b="1" i="1" dirty="0" smtClean="0">
                <a:solidFill>
                  <a:schemeClr val="bg1"/>
                </a:solidFill>
                <a:effectLst>
                  <a:outerShdw blurRad="50800" dist="38100" dir="2700000">
                    <a:srgbClr val="000000">
                      <a:alpha val="43000"/>
                    </a:srgbClr>
                  </a:outerShdw>
                </a:effectLst>
              </a:rPr>
              <a:t>&amp; Blockchain </a:t>
            </a:r>
            <a:r>
              <a:rPr lang="en-US" sz="3400" b="1" i="1" dirty="0">
                <a:solidFill>
                  <a:schemeClr val="bg1"/>
                </a:solidFill>
                <a:effectLst>
                  <a:outerShdw blurRad="50800" dist="38100" dir="2700000">
                    <a:srgbClr val="000000">
                      <a:alpha val="43000"/>
                    </a:srgbClr>
                  </a:outerShdw>
                </a:effectLst>
              </a:rPr>
              <a:t>Digital Mirror</a:t>
            </a:r>
          </a:p>
        </p:txBody>
      </p:sp>
      <p:graphicFrame>
        <p:nvGraphicFramePr>
          <p:cNvPr id="54" name="Content Placeholder 2">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93896B06-A60B-47EE-ABAD-CD7532B2A4B3}"/>
              </a:ext>
            </a:extLst>
          </p:cNvPr>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46463704"/>
              </p:ext>
            </p:extLst>
          </p:nvPr>
        </p:nvGraphicFramePr>
        <p:xfrm>
          <a:off x="1802325" y="1710155"/>
          <a:ext cx="10294470" cy="479594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3" name="Right Triangle 12"/>
          <p:cNvSpPr/>
          <p:nvPr/>
        </p:nvSpPr>
        <p:spPr>
          <a:xfrm rot="2558708">
            <a:off x="1780399" y="4182085"/>
            <a:ext cx="1718294" cy="1903600"/>
          </a:xfrm>
          <a:prstGeom prst="rtTriangle">
            <a:avLst/>
          </a:prstGeom>
          <a:gradFill>
            <a:gsLst>
              <a:gs pos="8000">
                <a:schemeClr val="bg1">
                  <a:alpha val="26000"/>
                </a:schemeClr>
              </a:gs>
              <a:gs pos="95000">
                <a:schemeClr val="accent5">
                  <a:lumMod val="40000"/>
                  <a:lumOff val="60000"/>
                </a:schemeClr>
              </a:gs>
            </a:gsLst>
            <a:lin ang="1992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mc="http://schemas.openxmlformats.org/markup-compatibility/2006" xmlns:mv="urn:schemas-microsoft-com:mac:vml" xmlns="" xmlns:a16="http://schemas.microsoft.com/office/drawing/2014/main" xmlns:p="http://schemas.openxmlformats.org/presentationml/2006/main" xmlns:r="http://schemas.openxmlformats.org/officeDocument/2006/relationships" xmlns:a="http://schemas.openxmlformats.org/drawingml/2006/main" id="{C9932176-86F3-4128-9568-BD481C21AF17}"/>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403" r="-6" b="-6"/>
          <a:stretch/>
        </p:blipFill>
        <p:spPr>
          <a:xfrm>
            <a:off x="2460026" y="3125615"/>
            <a:ext cx="3710681" cy="354732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7867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6305176" y="418350"/>
            <a:ext cx="4667428" cy="582705"/>
          </a:xfrm>
          <a:effectLst/>
        </p:spPr>
        <p:txBody>
          <a:bodyPr>
            <a:noAutofit/>
          </a:bodyPr>
          <a:lstStyle/>
          <a:p>
            <a:pPr algn="ctr"/>
            <a:r>
              <a:rPr lang="en-US" sz="2600" b="1" i="1" dirty="0" smtClean="0">
                <a:solidFill>
                  <a:srgbClr val="FFFF00"/>
                </a:solidFill>
                <a:effectLst>
                  <a:outerShdw blurRad="50800" dist="38100" dir="2700000">
                    <a:srgbClr val="000000">
                      <a:alpha val="43000"/>
                    </a:srgbClr>
                  </a:outerShdw>
                </a:effectLst>
              </a:rPr>
              <a:t>WHY BLOCK CHAIN?</a:t>
            </a:r>
            <a:endParaRPr lang="en-US" sz="2600" b="1" i="1" dirty="0">
              <a:solidFill>
                <a:srgbClr val="FFFF00"/>
              </a:solidFill>
              <a:effectLst>
                <a:outerShdw blurRad="50800" dist="38100" dir="2700000">
                  <a:srgbClr val="000000">
                    <a:alpha val="43000"/>
                  </a:srgbClr>
                </a:outerShdw>
              </a:effectLst>
            </a:endParaRPr>
          </a:p>
        </p:txBody>
      </p:sp>
      <p:sp>
        <p:nvSpPr>
          <p:cNvPr id="5" name="TextBox 4"/>
          <p:cNvSpPr txBox="1"/>
          <p:nvPr/>
        </p:nvSpPr>
        <p:spPr>
          <a:xfrm>
            <a:off x="2151529" y="2032002"/>
            <a:ext cx="8217647" cy="338554"/>
          </a:xfrm>
          <a:prstGeom prst="rect">
            <a:avLst/>
          </a:prstGeom>
          <a:noFill/>
        </p:spPr>
        <p:txBody>
          <a:bodyPr wrap="square" rtlCol="0">
            <a:spAutoFit/>
          </a:bodyPr>
          <a:lstStyle/>
          <a:p>
            <a:pPr algn="ctr">
              <a:spcAft>
                <a:spcPts val="600"/>
              </a:spcAft>
            </a:pPr>
            <a:r>
              <a:rPr lang="en" sz="1600" dirty="0" smtClean="0"/>
              <a:t>One way encryption algorithm, cannot be decoded, only compared against. </a:t>
            </a:r>
            <a:endParaRPr lang="en-US" dirty="0"/>
          </a:p>
        </p:txBody>
      </p:sp>
      <p:graphicFrame>
        <p:nvGraphicFramePr>
          <p:cNvPr id="25" name="Google Shape;181;p33"/>
          <p:cNvGraphicFramePr/>
          <p:nvPr/>
        </p:nvGraphicFramePr>
        <p:xfrm>
          <a:off x="428803" y="2699095"/>
          <a:ext cx="5592492" cy="3645014"/>
        </p:xfrm>
        <a:graphic>
          <a:graphicData uri="http://schemas.openxmlformats.org/drawingml/2006/table">
            <a:tbl>
              <a:tblPr firstRow="1" bandRow="1">
                <a:tableStyleId>{D113A9D2-9D6B-4929-AA2D-F23B5EE8CBE7}</a:tableStyleId>
              </a:tblPr>
              <a:tblGrid>
                <a:gridCol w="5592492"/>
              </a:tblGrid>
              <a:tr h="442422">
                <a:tc>
                  <a:txBody>
                    <a:bodyPr/>
                    <a:lstStyle/>
                    <a:p>
                      <a:pPr marL="0" marR="0" lvl="0" indent="0" algn="ctr" rtl="0">
                        <a:spcBef>
                          <a:spcPts val="0"/>
                        </a:spcBef>
                        <a:spcAft>
                          <a:spcPts val="0"/>
                        </a:spcAft>
                        <a:buNone/>
                      </a:pPr>
                      <a:r>
                        <a:rPr lang="en" sz="1800" dirty="0">
                          <a:sym typeface="Helvetica Neue"/>
                        </a:rPr>
                        <a:t>Open Blockchain </a:t>
                      </a:r>
                      <a:r>
                        <a:rPr lang="en" sz="1800" kern="1200" dirty="0" smtClean="0">
                          <a:sym typeface="Helvetica Neue"/>
                        </a:rPr>
                        <a:t>Ecosystem</a:t>
                      </a:r>
                      <a:endParaRPr lang="en" sz="1800" kern="1200" dirty="0">
                        <a:noFill/>
                        <a:latin typeface="Helvetica Neue"/>
                        <a:ea typeface="Helvetica Neue"/>
                        <a:cs typeface="Helvetica Neue"/>
                        <a:sym typeface="Helvetica Neue"/>
                      </a:endParaRPr>
                    </a:p>
                  </a:txBody>
                  <a:tcPr marL="68600" marR="68600" marT="34300" marB="34300"/>
                </a:tc>
              </a:tr>
              <a:tr h="503425">
                <a:tc>
                  <a:txBody>
                    <a:bodyPr/>
                    <a:lstStyle/>
                    <a:p>
                      <a:pPr marL="0" marR="0" lvl="0" indent="0" algn="l" rtl="0">
                        <a:spcBef>
                          <a:spcPts val="0"/>
                        </a:spcBef>
                        <a:spcAft>
                          <a:spcPts val="0"/>
                        </a:spcAft>
                        <a:buNone/>
                      </a:pPr>
                      <a:r>
                        <a:rPr lang="en" sz="1400" dirty="0">
                          <a:sym typeface="Helvetica Neue"/>
                        </a:rPr>
                        <a:t>Decentralized, no one owns it. True bloc</a:t>
                      </a:r>
                      <a:r>
                        <a:rPr lang="en" dirty="0">
                          <a:sym typeface="Helvetica Neue"/>
                        </a:rPr>
                        <a:t>kchain technology.</a:t>
                      </a:r>
                      <a:endParaRPr sz="1100" dirty="0">
                        <a:noFill/>
                        <a:latin typeface="Helvetica Neue"/>
                        <a:ea typeface="Helvetica Neue"/>
                        <a:cs typeface="Helvetica Neue"/>
                        <a:sym typeface="Helvetica Neue"/>
                      </a:endParaRPr>
                    </a:p>
                  </a:txBody>
                  <a:tcPr marL="68600" marR="68600" marT="34300" marB="34300"/>
                </a:tc>
              </a:tr>
              <a:tr h="804101">
                <a:tc>
                  <a:txBody>
                    <a:bodyPr/>
                    <a:lstStyle/>
                    <a:p>
                      <a:pPr marL="0" marR="0" lvl="0" indent="0" algn="l" rtl="0">
                        <a:spcBef>
                          <a:spcPts val="0"/>
                        </a:spcBef>
                        <a:spcAft>
                          <a:spcPts val="0"/>
                        </a:spcAft>
                        <a:buNone/>
                      </a:pPr>
                      <a:r>
                        <a:rPr lang="en" dirty="0">
                          <a:sym typeface="Helvetica Neue"/>
                        </a:rPr>
                        <a:t>Distributed, so highly resilient and maintains greater uptime than centralized solutions</a:t>
                      </a:r>
                      <a:endParaRPr sz="1100" dirty="0">
                        <a:noFill/>
                        <a:latin typeface="Helvetica Neue"/>
                        <a:ea typeface="Helvetica Neue"/>
                        <a:cs typeface="Helvetica Neue"/>
                        <a:sym typeface="Helvetica Neue"/>
                      </a:endParaRPr>
                    </a:p>
                  </a:txBody>
                  <a:tcPr marL="68600" marR="68600" marT="34300" marB="34300"/>
                </a:tc>
              </a:tr>
              <a:tr h="503425">
                <a:tc>
                  <a:txBody>
                    <a:bodyPr/>
                    <a:lstStyle/>
                    <a:p>
                      <a:pPr marL="0" marR="0" lvl="0" indent="0" algn="l" rtl="0">
                        <a:spcBef>
                          <a:spcPts val="0"/>
                        </a:spcBef>
                        <a:spcAft>
                          <a:spcPts val="0"/>
                        </a:spcAft>
                        <a:buNone/>
                      </a:pPr>
                      <a:r>
                        <a:rPr lang="en" sz="1400">
                          <a:sym typeface="Helvetica Neue"/>
                        </a:rPr>
                        <a:t>Nearly impossible to tamper with, providing more secure and truth</a:t>
                      </a:r>
                      <a:r>
                        <a:rPr lang="en">
                          <a:sym typeface="Helvetica Neue"/>
                        </a:rPr>
                        <a:t>ful audit trail</a:t>
                      </a:r>
                      <a:endParaRPr sz="1100">
                        <a:noFill/>
                        <a:latin typeface="Helvetica Neue"/>
                        <a:ea typeface="Helvetica Neue"/>
                        <a:cs typeface="Helvetica Neue"/>
                        <a:sym typeface="Helvetica Neue"/>
                      </a:endParaRPr>
                    </a:p>
                  </a:txBody>
                  <a:tcPr marL="68600" marR="68600" marT="34300" marB="34300"/>
                </a:tc>
              </a:tr>
              <a:tr h="804101">
                <a:tc>
                  <a:txBody>
                    <a:bodyPr/>
                    <a:lstStyle/>
                    <a:p>
                      <a:pPr marL="0" lvl="0" indent="0" algn="l" rtl="0">
                        <a:spcBef>
                          <a:spcPts val="0"/>
                        </a:spcBef>
                        <a:spcAft>
                          <a:spcPts val="0"/>
                        </a:spcAft>
                        <a:buClr>
                          <a:srgbClr val="000000"/>
                        </a:buClr>
                        <a:buFont typeface="Arial"/>
                        <a:buNone/>
                      </a:pPr>
                      <a:r>
                        <a:rPr lang="en">
                          <a:sym typeface="Helvetica Neue"/>
                        </a:rPr>
                        <a:t>Data privacy guaranteed, significantly legally enforceable and verifiable</a:t>
                      </a:r>
                      <a:endParaRPr sz="1100">
                        <a:noFill/>
                        <a:latin typeface="Helvetica Neue"/>
                        <a:ea typeface="Helvetica Neue"/>
                        <a:cs typeface="Helvetica Neue"/>
                        <a:sym typeface="Helvetica Neue"/>
                      </a:endParaRPr>
                    </a:p>
                  </a:txBody>
                  <a:tcPr marL="68600" marR="68600" marT="34300" marB="34300"/>
                </a:tc>
              </a:tr>
              <a:tr h="410710">
                <a:tc>
                  <a:txBody>
                    <a:bodyPr/>
                    <a:lstStyle/>
                    <a:p>
                      <a:pPr marL="0" marR="0" lvl="0" indent="0" algn="l" rtl="0">
                        <a:spcBef>
                          <a:spcPts val="0"/>
                        </a:spcBef>
                        <a:spcAft>
                          <a:spcPts val="0"/>
                        </a:spcAft>
                        <a:buNone/>
                      </a:pPr>
                      <a:r>
                        <a:rPr lang="en" sz="1400" dirty="0">
                          <a:sym typeface="Helvetica Neue"/>
                        </a:rPr>
                        <a:t>Data agnostic</a:t>
                      </a:r>
                      <a:r>
                        <a:rPr lang="en" dirty="0">
                          <a:sym typeface="Helvetica Neue"/>
                        </a:rPr>
                        <a:t>, universal, and unified.</a:t>
                      </a:r>
                      <a:endParaRPr sz="1100" dirty="0">
                        <a:noFill/>
                        <a:latin typeface="Helvetica Neue"/>
                        <a:ea typeface="Helvetica Neue"/>
                        <a:cs typeface="Helvetica Neue"/>
                        <a:sym typeface="Helvetica Neue"/>
                      </a:endParaRPr>
                    </a:p>
                  </a:txBody>
                  <a:tcPr marL="68600" marR="68600" marT="34300" marB="34300"/>
                </a:tc>
              </a:tr>
            </a:tbl>
          </a:graphicData>
        </a:graphic>
      </p:graphicFrame>
      <p:sp>
        <p:nvSpPr>
          <p:cNvPr id="26" name="Google Shape;182;p33"/>
          <p:cNvSpPr txBox="1"/>
          <p:nvPr/>
        </p:nvSpPr>
        <p:spPr>
          <a:xfrm>
            <a:off x="2883647" y="1630313"/>
            <a:ext cx="6633882" cy="51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Helvetica Neue"/>
                <a:ea typeface="Helvetica Neue"/>
                <a:cs typeface="Helvetica Neue"/>
                <a:sym typeface="Helvetica Neue"/>
              </a:rPr>
              <a:t>Why are we building on an Open Blockchain Platform?</a:t>
            </a:r>
            <a:endParaRPr dirty="0">
              <a:latin typeface="Helvetica Neue"/>
              <a:ea typeface="Helvetica Neue"/>
              <a:cs typeface="Helvetica Neue"/>
              <a:sym typeface="Helvetica Neue"/>
            </a:endParaRPr>
          </a:p>
        </p:txBody>
      </p:sp>
      <p:pic>
        <p:nvPicPr>
          <p:cNvPr id="27" name="Google Shape;183;p33"/>
          <p:cNvPicPr preferRelativeResize="0"/>
          <p:nvPr/>
        </p:nvPicPr>
        <p:blipFill>
          <a:blip r:embed="rId2">
            <a:alphaModFix/>
          </a:blip>
          <a:stretch>
            <a:fillRect/>
          </a:stretch>
        </p:blipFill>
        <p:spPr>
          <a:xfrm>
            <a:off x="6304358" y="2618053"/>
            <a:ext cx="5035995" cy="3542896"/>
          </a:xfrm>
          <a:prstGeom prst="rect">
            <a:avLst/>
          </a:prstGeom>
          <a:noFill/>
          <a:ln>
            <a:noFill/>
          </a:ln>
        </p:spPr>
      </p:pic>
      <p:sp>
        <p:nvSpPr>
          <p:cNvPr id="28" name="Google Shape;184;p33"/>
          <p:cNvSpPr txBox="1"/>
          <p:nvPr/>
        </p:nvSpPr>
        <p:spPr>
          <a:xfrm>
            <a:off x="6783381" y="6146328"/>
            <a:ext cx="4204450" cy="26343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rgbClr val="999999"/>
                </a:solidFill>
                <a:highlight>
                  <a:srgbClr val="FFFFFF"/>
                </a:highlight>
              </a:rPr>
              <a:t>“On Distributed Communications Networks”, Paul Baran, 1962</a:t>
            </a:r>
            <a:endParaRPr sz="9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1547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0" name="Rectangle 9"/>
          <p:cNvSpPr/>
          <p:nvPr/>
        </p:nvSpPr>
        <p:spPr>
          <a:xfrm>
            <a:off x="0" y="1509058"/>
            <a:ext cx="12192000" cy="5124823"/>
          </a:xfrm>
          <a:prstGeom prst="rect">
            <a:avLst/>
          </a:prstGeom>
          <a:gradFill>
            <a:gsLst>
              <a:gs pos="40000">
                <a:schemeClr val="bg1"/>
              </a:gs>
              <a:gs pos="0">
                <a:schemeClr val="accent1">
                  <a:lumMod val="20000"/>
                  <a:lumOff val="80000"/>
                </a:schemeClr>
              </a:gs>
              <a:gs pos="100000">
                <a:schemeClr val="accent5">
                  <a:lumMod val="20000"/>
                  <a:lumOff val="80000"/>
                </a:schemeClr>
              </a:gs>
            </a:gsLst>
            <a:lin ang="240000" scaled="0"/>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70387" y="370616"/>
            <a:ext cx="9603275" cy="1049235"/>
          </a:xfrm>
          <a:effectLst>
            <a:outerShdw blurRad="241300" dist="38100" dir="6120000">
              <a:srgbClr val="000000">
                <a:alpha val="75000"/>
              </a:srgbClr>
            </a:outerShdw>
          </a:effectLst>
        </p:spPr>
        <p:txBody>
          <a:bodyPr>
            <a:noAutofit/>
          </a:bodyPr>
          <a:lstStyle/>
          <a:p>
            <a:pPr algn="r"/>
            <a:r>
              <a:rPr lang="en-US" sz="3400" b="1" i="1" dirty="0">
                <a:solidFill>
                  <a:schemeClr val="bg1"/>
                </a:solidFill>
                <a:effectLst>
                  <a:outerShdw blurRad="50800" dist="38100" dir="2700000">
                    <a:srgbClr val="000000">
                      <a:alpha val="43000"/>
                    </a:srgbClr>
                  </a:outerShdw>
                </a:effectLst>
              </a:rPr>
              <a:t>Key Issues in Supply Chain </a:t>
            </a:r>
            <a:r>
              <a:rPr lang="en-US" sz="3400" b="1" i="1" dirty="0" smtClean="0">
                <a:solidFill>
                  <a:schemeClr val="bg1"/>
                </a:solidFill>
                <a:effectLst>
                  <a:outerShdw blurRad="50800" dist="38100" dir="2700000">
                    <a:srgbClr val="000000">
                      <a:alpha val="43000"/>
                    </a:srgbClr>
                  </a:outerShdw>
                </a:effectLst>
              </a:rPr>
              <a:t>Management</a:t>
            </a:r>
            <a:endParaRPr lang="en-US" sz="3400" i="1" dirty="0"/>
          </a:p>
        </p:txBody>
      </p:sp>
      <p:sp>
        <p:nvSpPr>
          <p:cNvPr id="3" name="Content Placeholder 2"/>
          <p:cNvSpPr>
            <a:spLocks noGrp="1"/>
          </p:cNvSpPr>
          <p:nvPr>
            <p:ph idx="1"/>
          </p:nvPr>
        </p:nvSpPr>
        <p:spPr>
          <a:xfrm>
            <a:off x="278630" y="2435410"/>
            <a:ext cx="3426788" cy="4168588"/>
          </a:xfrm>
        </p:spPr>
        <p:txBody>
          <a:bodyPr>
            <a:normAutofit/>
          </a:bodyPr>
          <a:lstStyle/>
          <a:p>
            <a:pPr algn="r">
              <a:spcAft>
                <a:spcPts val="4200"/>
              </a:spcAft>
              <a:buClr>
                <a:srgbClr val="FF0000"/>
              </a:buClr>
              <a:buNone/>
            </a:pPr>
            <a:r>
              <a:rPr lang="en-US" b="1" dirty="0"/>
              <a:t>Exposure</a:t>
            </a:r>
            <a:r>
              <a:rPr lang="en-US" b="1" dirty="0" smtClean="0"/>
              <a:t> </a:t>
            </a:r>
            <a:r>
              <a:rPr lang="en-US" b="1" dirty="0"/>
              <a:t>I</a:t>
            </a:r>
            <a:r>
              <a:rPr lang="en-US" b="1" dirty="0" smtClean="0"/>
              <a:t>n Transit</a:t>
            </a:r>
            <a:r>
              <a:rPr lang="en-US" b="1" i="1" dirty="0" smtClean="0"/>
              <a:t> </a:t>
            </a:r>
            <a:endParaRPr lang="en-US" b="1" dirty="0"/>
          </a:p>
          <a:p>
            <a:pPr algn="r">
              <a:spcAft>
                <a:spcPts val="4200"/>
              </a:spcAft>
              <a:buClr>
                <a:srgbClr val="FF0000"/>
              </a:buClr>
              <a:buNone/>
            </a:pPr>
            <a:r>
              <a:rPr lang="en-US" b="1" dirty="0"/>
              <a:t>Tampering, </a:t>
            </a:r>
            <a:r>
              <a:rPr lang="en-US" b="1" dirty="0" smtClean="0"/>
              <a:t>Counterfeiting </a:t>
            </a:r>
            <a:endParaRPr lang="en-US" b="1" dirty="0"/>
          </a:p>
          <a:p>
            <a:pPr algn="r">
              <a:spcAft>
                <a:spcPts val="4200"/>
              </a:spcAft>
              <a:buClr>
                <a:srgbClr val="FF0000"/>
              </a:buClr>
              <a:buNone/>
            </a:pPr>
            <a:r>
              <a:rPr lang="en-US" b="1" dirty="0" smtClean="0"/>
              <a:t>Traceability</a:t>
            </a:r>
          </a:p>
          <a:p>
            <a:pPr algn="r">
              <a:spcAft>
                <a:spcPts val="4200"/>
              </a:spcAft>
              <a:buClr>
                <a:srgbClr val="FF0000"/>
              </a:buClr>
              <a:buNone/>
            </a:pPr>
            <a:r>
              <a:rPr lang="en-US" b="1" dirty="0"/>
              <a:t>Exception Management</a:t>
            </a:r>
            <a:r>
              <a:rPr lang="en-US" b="1" dirty="0" smtClean="0"/>
              <a:t> </a:t>
            </a:r>
          </a:p>
          <a:p>
            <a:pPr marL="0" indent="0" algn="r">
              <a:spcAft>
                <a:spcPts val="4200"/>
              </a:spcAft>
              <a:buClr>
                <a:srgbClr val="FF0000"/>
              </a:buClr>
              <a:buNone/>
            </a:pPr>
            <a:endParaRPr lang="en-US" b="1" dirty="0"/>
          </a:p>
        </p:txBody>
      </p:sp>
      <p:sp>
        <p:nvSpPr>
          <p:cNvPr id="4" name="Content Placeholder 2"/>
          <p:cNvSpPr txBox="1">
            <a:spLocks/>
          </p:cNvSpPr>
          <p:nvPr/>
        </p:nvSpPr>
        <p:spPr>
          <a:xfrm>
            <a:off x="7154626" y="2435410"/>
            <a:ext cx="4977603" cy="4273176"/>
          </a:xfrm>
          <a:prstGeom prst="rect">
            <a:avLst/>
          </a:prstGeom>
        </p:spPr>
        <p:txBody>
          <a:bodyPr vert="horz" lIns="91440" tIns="45720" rIns="91440" bIns="45720" rtlCol="0" anchor="t">
            <a:noAutofit/>
          </a:bodyPr>
          <a:lstStyle/>
          <a:p>
            <a:pPr marL="228600" marR="0" lvl="0" indent="-228600" algn="l" defTabSz="914400" rtl="0" eaLnBrk="1" fontAlgn="auto" latinLnBrk="0" hangingPunct="1">
              <a:lnSpc>
                <a:spcPct val="120000"/>
              </a:lnSpc>
              <a:spcBef>
                <a:spcPts val="1000"/>
              </a:spcBef>
              <a:spcAft>
                <a:spcPts val="3000"/>
              </a:spcAft>
              <a:buClr>
                <a:srgbClr val="FF0000"/>
              </a:buClr>
              <a:buSzPct val="100000"/>
              <a:tabLst/>
              <a:defRPr/>
            </a:pPr>
            <a:r>
              <a:rPr lang="en-US" sz="2000" b="1" dirty="0" smtClean="0"/>
              <a:t>Temperature Monitoring</a:t>
            </a:r>
            <a:endParaRPr kumimoji="0" lang="en-US" sz="2000" b="1" u="none" strike="noStrike" kern="1200" cap="none" spc="0" normalizeH="0" baseline="0" noProof="0" dirty="0" smtClean="0">
              <a:ln>
                <a:noFill/>
              </a:ln>
              <a:solidFill>
                <a:schemeClr val="tx1"/>
              </a:solidFill>
              <a:effectLst/>
              <a:uLnTx/>
              <a:uFillTx/>
            </a:endParaRPr>
          </a:p>
          <a:p>
            <a:pPr marL="228600" marR="0" lvl="0" indent="-228600" algn="l" defTabSz="914400" rtl="0" eaLnBrk="1" fontAlgn="auto" latinLnBrk="0" hangingPunct="1">
              <a:lnSpc>
                <a:spcPct val="120000"/>
              </a:lnSpc>
              <a:spcBef>
                <a:spcPts val="1000"/>
              </a:spcBef>
              <a:spcAft>
                <a:spcPts val="3000"/>
              </a:spcAft>
              <a:buClr>
                <a:srgbClr val="FF0000"/>
              </a:buClr>
              <a:buSzPct val="100000"/>
              <a:tabLst/>
              <a:defRPr/>
            </a:pPr>
            <a:r>
              <a:rPr lang="en-US" sz="2000" b="1" noProof="0" dirty="0" smtClean="0"/>
              <a:t>Secure</a:t>
            </a:r>
            <a:r>
              <a:rPr kumimoji="0" lang="en-US" sz="2000" b="1" u="none" strike="noStrike" kern="1200" cap="none" spc="0" normalizeH="0" baseline="0" noProof="0" dirty="0" smtClean="0">
                <a:ln>
                  <a:noFill/>
                </a:ln>
                <a:solidFill>
                  <a:schemeClr val="tx1"/>
                </a:solidFill>
                <a:effectLst/>
                <a:uLnTx/>
                <a:uFillTx/>
              </a:rPr>
              <a:t> Authentication </a:t>
            </a:r>
          </a:p>
          <a:p>
            <a:pPr marL="228600" marR="0" lvl="0" indent="-228600" algn="l" defTabSz="914400" rtl="0" eaLnBrk="1" fontAlgn="auto" latinLnBrk="0" hangingPunct="1">
              <a:lnSpc>
                <a:spcPct val="120000"/>
              </a:lnSpc>
              <a:spcBef>
                <a:spcPts val="1000"/>
              </a:spcBef>
              <a:spcAft>
                <a:spcPts val="1800"/>
              </a:spcAft>
              <a:buClr>
                <a:srgbClr val="FF0000"/>
              </a:buClr>
              <a:buSzPct val="100000"/>
              <a:tabLst/>
              <a:defRPr/>
            </a:pPr>
            <a:r>
              <a:rPr lang="en-US" sz="2000" b="1" dirty="0" smtClean="0"/>
              <a:t>T</a:t>
            </a:r>
            <a:r>
              <a:rPr kumimoji="0" lang="en-US" sz="2000" b="1" u="none" strike="noStrike" kern="1200" cap="none" spc="0" normalizeH="0" baseline="0" noProof="0" dirty="0" smtClean="0">
                <a:ln>
                  <a:noFill/>
                </a:ln>
                <a:solidFill>
                  <a:schemeClr val="tx1"/>
                </a:solidFill>
                <a:effectLst/>
                <a:uLnTx/>
                <a:uFillTx/>
              </a:rPr>
              <a:t>racking </a:t>
            </a:r>
            <a:r>
              <a:rPr lang="en-US" sz="2000" b="1" noProof="0" dirty="0"/>
              <a:t>p</a:t>
            </a:r>
            <a:r>
              <a:rPr kumimoji="0" lang="en-US" sz="2000" b="1" u="none" strike="noStrike" kern="1200" cap="none" spc="0" normalizeH="0" baseline="0" noProof="0" dirty="0" smtClean="0">
                <a:ln>
                  <a:noFill/>
                </a:ln>
                <a:solidFill>
                  <a:schemeClr val="tx1"/>
                </a:solidFill>
                <a:effectLst/>
                <a:uLnTx/>
                <a:uFillTx/>
              </a:rPr>
              <a:t>oint to point- </a:t>
            </a:r>
            <a:r>
              <a:rPr kumimoji="0" lang="en-US" sz="2000" b="1" u="none" strike="noStrike" kern="1200" cap="none" spc="0" normalizeH="0" noProof="0" dirty="0" smtClean="0">
                <a:ln>
                  <a:noFill/>
                </a:ln>
                <a:solidFill>
                  <a:schemeClr val="tx1"/>
                </a:solidFill>
                <a:effectLst/>
                <a:uLnTx/>
                <a:uFillTx/>
              </a:rPr>
              <a:t> </a:t>
            </a:r>
            <a:r>
              <a:rPr kumimoji="0" lang="en-US" sz="1600" b="1" u="none" strike="noStrike" kern="1200" cap="none" spc="0" normalizeH="0" baseline="0" noProof="0" dirty="0" smtClean="0">
                <a:ln>
                  <a:noFill/>
                </a:ln>
                <a:solidFill>
                  <a:schemeClr val="tx1"/>
                </a:solidFill>
                <a:effectLst/>
                <a:uLnTx/>
                <a:uFillTx/>
              </a:rPr>
              <a:t>regardless of mode, geography, or carrier</a:t>
            </a:r>
          </a:p>
          <a:p>
            <a:pPr marL="228600" marR="0" lvl="0" indent="-228600" algn="l" defTabSz="914400" rtl="0" eaLnBrk="1" fontAlgn="auto" latinLnBrk="0" hangingPunct="1">
              <a:lnSpc>
                <a:spcPct val="120000"/>
              </a:lnSpc>
              <a:spcBef>
                <a:spcPts val="1000"/>
              </a:spcBef>
              <a:spcAft>
                <a:spcPts val="3000"/>
              </a:spcAft>
              <a:buClr>
                <a:srgbClr val="FF0000"/>
              </a:buClr>
              <a:buSzPct val="100000"/>
              <a:tabLst/>
              <a:defRPr/>
            </a:pPr>
            <a:r>
              <a:rPr lang="en-US" sz="2000" b="1" noProof="0" dirty="0" smtClean="0"/>
              <a:t>Real-Time Alerts for rapid</a:t>
            </a:r>
            <a:r>
              <a:rPr kumimoji="0" lang="en-US" sz="2000" b="1" u="none" strike="noStrike" kern="1200" cap="none" spc="0" normalizeH="0" baseline="0" noProof="0" dirty="0" smtClean="0">
                <a:ln>
                  <a:noFill/>
                </a:ln>
                <a:solidFill>
                  <a:schemeClr val="tx1"/>
                </a:solidFill>
                <a:effectLst/>
                <a:uLnTx/>
                <a:uFillTx/>
              </a:rPr>
              <a:t> </a:t>
            </a:r>
            <a:r>
              <a:rPr lang="en-US" sz="2000" b="1" noProof="0" dirty="0"/>
              <a:t>r</a:t>
            </a:r>
            <a:r>
              <a:rPr kumimoji="0" lang="en-US" sz="2000" b="1" u="none" strike="noStrike" kern="1200" cap="none" spc="0" normalizeH="0" baseline="0" noProof="0" dirty="0" smtClean="0">
                <a:ln>
                  <a:noFill/>
                </a:ln>
                <a:solidFill>
                  <a:schemeClr val="tx1"/>
                </a:solidFill>
                <a:effectLst/>
                <a:uLnTx/>
                <a:uFillTx/>
              </a:rPr>
              <a:t>esponse </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2540001" y="1673413"/>
            <a:ext cx="8665872" cy="523220"/>
          </a:xfrm>
          <a:prstGeom prst="rect">
            <a:avLst/>
          </a:prstGeom>
          <a:noFill/>
          <a:effectLst>
            <a:outerShdw blurRad="50800" dist="38100" dir="2700000">
              <a:srgbClr val="000000">
                <a:alpha val="43000"/>
              </a:srgbClr>
            </a:outerShdw>
          </a:effectLst>
        </p:spPr>
        <p:txBody>
          <a:bodyPr wrap="square" rtlCol="0">
            <a:spAutoFit/>
          </a:bodyPr>
          <a:lstStyle/>
          <a:p>
            <a:r>
              <a:rPr lang="en-US" sz="2800" b="1" spc="300" dirty="0" smtClean="0">
                <a:solidFill>
                  <a:srgbClr val="FF0000"/>
                </a:solidFill>
              </a:rPr>
              <a:t>ISSUE								 </a:t>
            </a:r>
            <a:r>
              <a:rPr lang="en-US" sz="2800" b="1" spc="300" dirty="0" smtClean="0">
                <a:solidFill>
                  <a:srgbClr val="000090"/>
                </a:solidFill>
              </a:rPr>
              <a:t>NFC CAPABILITIES</a:t>
            </a:r>
            <a:endParaRPr lang="en-US" sz="2800" b="1" spc="300" dirty="0">
              <a:solidFill>
                <a:srgbClr val="000090"/>
              </a:solidFill>
            </a:endParaRPr>
          </a:p>
        </p:txBody>
      </p:sp>
      <p:pic>
        <p:nvPicPr>
          <p:cNvPr id="7" name="Picture 6" descr="fish temp nfc.png"/>
          <p:cNvPicPr>
            <a:picLocks noChangeAspect="1"/>
          </p:cNvPicPr>
          <p:nvPr/>
        </p:nvPicPr>
        <p:blipFill>
          <a:blip r:embed="rId2">
            <a:lum bright="4000"/>
          </a:blip>
          <a:stretch>
            <a:fillRect/>
          </a:stretch>
        </p:blipFill>
        <p:spPr>
          <a:xfrm rot="884381">
            <a:off x="4034880" y="1764174"/>
            <a:ext cx="1624867" cy="1244122"/>
          </a:xfrm>
          <a:prstGeom prst="rect">
            <a:avLst/>
          </a:prstGeom>
          <a:effectLst>
            <a:outerShdw blurRad="50800" dist="38100" dir="2700000">
              <a:srgbClr val="000000">
                <a:alpha val="43000"/>
              </a:srgbClr>
            </a:outerShdw>
          </a:effectLst>
        </p:spPr>
      </p:pic>
      <p:pic>
        <p:nvPicPr>
          <p:cNvPr id="8" name="Picture 7" descr="wine NFC demo.png"/>
          <p:cNvPicPr>
            <a:picLocks noChangeAspect="1"/>
          </p:cNvPicPr>
          <p:nvPr/>
        </p:nvPicPr>
        <p:blipFill>
          <a:blip r:embed="rId3"/>
          <a:stretch>
            <a:fillRect/>
          </a:stretch>
        </p:blipFill>
        <p:spPr>
          <a:xfrm>
            <a:off x="6078686" y="1986823"/>
            <a:ext cx="1003428" cy="2166822"/>
          </a:xfrm>
          <a:prstGeom prst="rect">
            <a:avLst/>
          </a:prstGeom>
        </p:spPr>
      </p:pic>
      <p:pic>
        <p:nvPicPr>
          <p:cNvPr id="9" name="Picture 8" descr="Shipping slip NFC.png"/>
          <p:cNvPicPr>
            <a:picLocks noChangeAspect="1"/>
          </p:cNvPicPr>
          <p:nvPr/>
        </p:nvPicPr>
        <p:blipFill>
          <a:blip r:embed="rId4">
            <a:clrChange>
              <a:clrFrom>
                <a:srgbClr val="FFFFFF"/>
              </a:clrFrom>
              <a:clrTo>
                <a:srgbClr val="FFFFFF">
                  <a:alpha val="0"/>
                </a:srgbClr>
              </a:clrTo>
            </a:clrChange>
          </a:blip>
          <a:stretch>
            <a:fillRect/>
          </a:stretch>
        </p:blipFill>
        <p:spPr>
          <a:xfrm>
            <a:off x="4616822" y="5045620"/>
            <a:ext cx="2162034" cy="1498616"/>
          </a:xfrm>
          <a:prstGeom prst="rect">
            <a:avLst/>
          </a:prstGeom>
        </p:spPr>
      </p:pic>
      <p:pic>
        <p:nvPicPr>
          <p:cNvPr id="11" name="Picture 10" descr="human organ.jpg"/>
          <p:cNvPicPr>
            <a:picLocks noChangeAspect="1"/>
          </p:cNvPicPr>
          <p:nvPr/>
        </p:nvPicPr>
        <p:blipFill>
          <a:blip r:embed="rId5">
            <a:clrChange>
              <a:clrFrom>
                <a:srgbClr val="FFFFFF"/>
              </a:clrFrom>
              <a:clrTo>
                <a:srgbClr val="FFFFFF">
                  <a:alpha val="0"/>
                </a:srgbClr>
              </a:clrTo>
            </a:clrChange>
            <a:lum contrast="10000"/>
          </a:blip>
          <a:stretch>
            <a:fillRect/>
          </a:stretch>
        </p:blipFill>
        <p:spPr>
          <a:xfrm>
            <a:off x="4115547" y="3331881"/>
            <a:ext cx="1845983" cy="184598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8116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3257</TotalTime>
  <Words>2083</Words>
  <Application>Microsoft Office PowerPoint</Application>
  <PresentationFormat>Custom</PresentationFormat>
  <Paragraphs>161</Paragraphs>
  <Slides>19</Slides>
  <Notes>1</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Gallery</vt:lpstr>
      <vt:lpstr>“Tap and Track”   For Shipping, Logistics, Supply Chain &amp; Asset Management</vt:lpstr>
      <vt:lpstr>Where Is My Stuff? How Did It Get There? Is It In Good Condition?</vt:lpstr>
      <vt:lpstr>Tap, Track &amp; Trace  Along the Entire Supply Chain   From Source to Consumer </vt:lpstr>
      <vt:lpstr> What is NFC Tap &amp; Track? </vt:lpstr>
      <vt:lpstr>HOW DOES THIS APPLY TO LOGISTICS?</vt:lpstr>
      <vt:lpstr>A Cost Efficient and Secure Track &amp; Trace Solution</vt:lpstr>
      <vt:lpstr>Secure Encryption  &amp; Blockchain Digital Mirror</vt:lpstr>
      <vt:lpstr>WHY BLOCK CHAIN?</vt:lpstr>
      <vt:lpstr>Key Issues in Supply Chain Management</vt:lpstr>
      <vt:lpstr>Slide 10</vt:lpstr>
      <vt:lpstr>Assuring Product Quality  </vt:lpstr>
      <vt:lpstr>Easy to Use </vt:lpstr>
      <vt:lpstr>Use Case: End to End Food Track and Trace</vt:lpstr>
      <vt:lpstr>Temperature Label Benefits</vt:lpstr>
      <vt:lpstr>Temperature Label Features</vt:lpstr>
      <vt:lpstr>Data Report Screenshots</vt:lpstr>
      <vt:lpstr>Data Reports</vt:lpstr>
      <vt:lpstr>GEOFENCING</vt:lpstr>
      <vt:lpstr>We Offer a One Stop Shop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GTX Corp</dc:title>
  <dc:creator>Theresa Gordon</dc:creator>
  <cp:lastModifiedBy>Megan Owner</cp:lastModifiedBy>
  <cp:revision>100</cp:revision>
  <dcterms:created xsi:type="dcterms:W3CDTF">2020-01-03T17:47:15Z</dcterms:created>
  <dcterms:modified xsi:type="dcterms:W3CDTF">2020-01-03T17:47:34Z</dcterms:modified>
</cp:coreProperties>
</file>